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p:restoredTop sz="93077"/>
  </p:normalViewPr>
  <p:slideViewPr>
    <p:cSldViewPr snapToGrid="0" snapToObjects="1">
      <p:cViewPr varScale="1">
        <p:scale>
          <a:sx n="51" d="100"/>
          <a:sy n="51" d="100"/>
        </p:scale>
        <p:origin x="200"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56E89-896A-4BA2-A140-A2461D83C66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3F1464D0-636B-48CF-9A10-CA1DF843AA34}">
      <dgm:prSet phldrT="[Metin]"/>
      <dgm:spPr/>
      <dgm:t>
        <a:bodyPr/>
        <a:lstStyle/>
        <a:p>
          <a:r>
            <a:rPr lang="en-US" dirty="0" smtClean="0">
              <a:solidFill>
                <a:srgbClr val="A7194F"/>
              </a:solidFill>
            </a:rPr>
            <a:t>Marketing Mix Research</a:t>
          </a:r>
          <a:endParaRPr lang="tr-TR" dirty="0">
            <a:solidFill>
              <a:srgbClr val="A7194F"/>
            </a:solidFill>
          </a:endParaRPr>
        </a:p>
      </dgm:t>
    </dgm:pt>
    <dgm:pt modelId="{8A72B6D7-4C9A-485C-AA48-67DBF51FC69D}" type="parTrans" cxnId="{7D0270B0-6948-448D-9CE3-FCBFAC554FD1}">
      <dgm:prSet/>
      <dgm:spPr/>
      <dgm:t>
        <a:bodyPr/>
        <a:lstStyle/>
        <a:p>
          <a:endParaRPr lang="tr-TR"/>
        </a:p>
      </dgm:t>
    </dgm:pt>
    <dgm:pt modelId="{B801F2CA-25A1-4C58-870E-1724F6AB530D}" type="sibTrans" cxnId="{7D0270B0-6948-448D-9CE3-FCBFAC554FD1}">
      <dgm:prSet/>
      <dgm:spPr/>
      <dgm:t>
        <a:bodyPr/>
        <a:lstStyle/>
        <a:p>
          <a:endParaRPr lang="tr-TR"/>
        </a:p>
      </dgm:t>
    </dgm:pt>
    <dgm:pt modelId="{4AE45365-052B-4FAB-BB83-50A123A1C4D6}">
      <dgm:prSet phldrT="[Metin]"/>
      <dgm:spPr/>
      <dgm:t>
        <a:bodyPr/>
        <a:lstStyle/>
        <a:p>
          <a:r>
            <a:rPr lang="en-US" dirty="0" smtClean="0">
              <a:solidFill>
                <a:srgbClr val="002060"/>
              </a:solidFill>
            </a:rPr>
            <a:t>Product Research</a:t>
          </a:r>
          <a:endParaRPr lang="tr-TR" dirty="0">
            <a:solidFill>
              <a:srgbClr val="002060"/>
            </a:solidFill>
          </a:endParaRPr>
        </a:p>
      </dgm:t>
    </dgm:pt>
    <dgm:pt modelId="{9C77DCA5-515B-4B5E-B3A4-01EB9FACF029}" type="parTrans" cxnId="{ACC6410D-3BB8-400C-9CB3-045F1508EBF4}">
      <dgm:prSet/>
      <dgm:spPr/>
      <dgm:t>
        <a:bodyPr/>
        <a:lstStyle/>
        <a:p>
          <a:endParaRPr lang="tr-TR"/>
        </a:p>
      </dgm:t>
    </dgm:pt>
    <dgm:pt modelId="{3B885BC0-E3D0-42D1-8B14-F68675936365}" type="sibTrans" cxnId="{ACC6410D-3BB8-400C-9CB3-045F1508EBF4}">
      <dgm:prSet/>
      <dgm:spPr/>
      <dgm:t>
        <a:bodyPr/>
        <a:lstStyle/>
        <a:p>
          <a:endParaRPr lang="tr-TR"/>
        </a:p>
      </dgm:t>
    </dgm:pt>
    <dgm:pt modelId="{2031340B-9228-41F8-AE53-44A34B14BFF3}">
      <dgm:prSet phldrT="[Metin]"/>
      <dgm:spPr/>
      <dgm:t>
        <a:bodyPr/>
        <a:lstStyle/>
        <a:p>
          <a:r>
            <a:rPr lang="en-US" dirty="0" smtClean="0">
              <a:solidFill>
                <a:srgbClr val="002060"/>
              </a:solidFill>
            </a:rPr>
            <a:t>Price Research</a:t>
          </a:r>
          <a:endParaRPr lang="tr-TR" dirty="0">
            <a:solidFill>
              <a:srgbClr val="002060"/>
            </a:solidFill>
          </a:endParaRPr>
        </a:p>
      </dgm:t>
    </dgm:pt>
    <dgm:pt modelId="{C71E1567-4DFE-4598-A5D8-1A8E0BF670A1}" type="parTrans" cxnId="{D504FF37-FE82-48B9-A313-64CC0F9ECF01}">
      <dgm:prSet/>
      <dgm:spPr/>
      <dgm:t>
        <a:bodyPr/>
        <a:lstStyle/>
        <a:p>
          <a:endParaRPr lang="tr-TR"/>
        </a:p>
      </dgm:t>
    </dgm:pt>
    <dgm:pt modelId="{666BF16E-81FC-4A15-8597-BDF31E960155}" type="sibTrans" cxnId="{D504FF37-FE82-48B9-A313-64CC0F9ECF01}">
      <dgm:prSet/>
      <dgm:spPr/>
      <dgm:t>
        <a:bodyPr/>
        <a:lstStyle/>
        <a:p>
          <a:endParaRPr lang="tr-TR"/>
        </a:p>
      </dgm:t>
    </dgm:pt>
    <dgm:pt modelId="{E0870539-16A5-4356-9EB5-8406495E5313}">
      <dgm:prSet phldrT="[Metin]"/>
      <dgm:spPr/>
      <dgm:t>
        <a:bodyPr/>
        <a:lstStyle/>
        <a:p>
          <a:r>
            <a:rPr lang="en-US" dirty="0" smtClean="0">
              <a:solidFill>
                <a:srgbClr val="002060"/>
              </a:solidFill>
            </a:rPr>
            <a:t>Distribution Research</a:t>
          </a:r>
          <a:endParaRPr lang="tr-TR" dirty="0">
            <a:solidFill>
              <a:srgbClr val="002060"/>
            </a:solidFill>
          </a:endParaRPr>
        </a:p>
      </dgm:t>
    </dgm:pt>
    <dgm:pt modelId="{2F3A8193-5A20-4F89-B683-1BA631D36626}" type="parTrans" cxnId="{3CCB9EB5-DB37-4BE4-94DB-ED194F281C4F}">
      <dgm:prSet/>
      <dgm:spPr/>
      <dgm:t>
        <a:bodyPr/>
        <a:lstStyle/>
        <a:p>
          <a:endParaRPr lang="tr-TR"/>
        </a:p>
      </dgm:t>
    </dgm:pt>
    <dgm:pt modelId="{0EA5B3B1-E1D4-46DA-AFF4-2A163AB2EF89}" type="sibTrans" cxnId="{3CCB9EB5-DB37-4BE4-94DB-ED194F281C4F}">
      <dgm:prSet/>
      <dgm:spPr/>
      <dgm:t>
        <a:bodyPr/>
        <a:lstStyle/>
        <a:p>
          <a:endParaRPr lang="tr-TR"/>
        </a:p>
      </dgm:t>
    </dgm:pt>
    <dgm:pt modelId="{61A2FCEE-178D-4BEC-850C-5311CDF05014}">
      <dgm:prSet/>
      <dgm:spPr/>
      <dgm:t>
        <a:bodyPr/>
        <a:lstStyle/>
        <a:p>
          <a:r>
            <a:rPr lang="en-US" dirty="0" smtClean="0">
              <a:solidFill>
                <a:srgbClr val="002060"/>
              </a:solidFill>
            </a:rPr>
            <a:t>Promotion Research</a:t>
          </a:r>
          <a:endParaRPr lang="tr-TR" dirty="0">
            <a:solidFill>
              <a:srgbClr val="002060"/>
            </a:solidFill>
          </a:endParaRPr>
        </a:p>
      </dgm:t>
    </dgm:pt>
    <dgm:pt modelId="{5780DADF-54A1-4D1B-9B1E-7BECC51AAF60}" type="parTrans" cxnId="{95AB20EC-EAF5-4F46-B8D8-A65DABD3BC3C}">
      <dgm:prSet/>
      <dgm:spPr/>
      <dgm:t>
        <a:bodyPr/>
        <a:lstStyle/>
        <a:p>
          <a:endParaRPr lang="tr-TR"/>
        </a:p>
      </dgm:t>
    </dgm:pt>
    <dgm:pt modelId="{46C4F050-36C5-4FAD-84AE-545B209D6DE4}" type="sibTrans" cxnId="{95AB20EC-EAF5-4F46-B8D8-A65DABD3BC3C}">
      <dgm:prSet/>
      <dgm:spPr/>
      <dgm:t>
        <a:bodyPr/>
        <a:lstStyle/>
        <a:p>
          <a:endParaRPr lang="tr-TR"/>
        </a:p>
      </dgm:t>
    </dgm:pt>
    <dgm:pt modelId="{010A15A6-5EE0-45DD-ADA4-D0201672B390}" type="pres">
      <dgm:prSet presAssocID="{19056E89-896A-4BA2-A140-A2461D83C66E}" presName="Name0" presStyleCnt="0">
        <dgm:presLayoutVars>
          <dgm:chPref val="1"/>
          <dgm:dir/>
          <dgm:animOne val="branch"/>
          <dgm:animLvl val="lvl"/>
          <dgm:resizeHandles val="exact"/>
        </dgm:presLayoutVars>
      </dgm:prSet>
      <dgm:spPr/>
      <dgm:t>
        <a:bodyPr/>
        <a:lstStyle/>
        <a:p>
          <a:endParaRPr lang="tr-TR"/>
        </a:p>
      </dgm:t>
    </dgm:pt>
    <dgm:pt modelId="{3D067445-4C0B-43B6-A157-A7975C949B71}" type="pres">
      <dgm:prSet presAssocID="{3F1464D0-636B-48CF-9A10-CA1DF843AA34}" presName="root1" presStyleCnt="0"/>
      <dgm:spPr/>
    </dgm:pt>
    <dgm:pt modelId="{6FAD6787-870C-458E-A870-DDE3EB8FCE6C}" type="pres">
      <dgm:prSet presAssocID="{3F1464D0-636B-48CF-9A10-CA1DF843AA34}" presName="LevelOneTextNode" presStyleLbl="node0" presStyleIdx="0" presStyleCnt="1">
        <dgm:presLayoutVars>
          <dgm:chPref val="3"/>
        </dgm:presLayoutVars>
      </dgm:prSet>
      <dgm:spPr/>
      <dgm:t>
        <a:bodyPr/>
        <a:lstStyle/>
        <a:p>
          <a:endParaRPr lang="tr-TR"/>
        </a:p>
      </dgm:t>
    </dgm:pt>
    <dgm:pt modelId="{689C829A-5FD9-4C54-BE24-042383D48137}" type="pres">
      <dgm:prSet presAssocID="{3F1464D0-636B-48CF-9A10-CA1DF843AA34}" presName="level2hierChild" presStyleCnt="0"/>
      <dgm:spPr/>
    </dgm:pt>
    <dgm:pt modelId="{3236DB38-F6AF-4F7E-98AC-C0569C2BBE84}" type="pres">
      <dgm:prSet presAssocID="{9C77DCA5-515B-4B5E-B3A4-01EB9FACF029}" presName="conn2-1" presStyleLbl="parChTrans1D2" presStyleIdx="0" presStyleCnt="4"/>
      <dgm:spPr/>
      <dgm:t>
        <a:bodyPr/>
        <a:lstStyle/>
        <a:p>
          <a:endParaRPr lang="tr-TR"/>
        </a:p>
      </dgm:t>
    </dgm:pt>
    <dgm:pt modelId="{9C816FE2-02F1-4BDB-A9A4-CBB02F5913BB}" type="pres">
      <dgm:prSet presAssocID="{9C77DCA5-515B-4B5E-B3A4-01EB9FACF029}" presName="connTx" presStyleLbl="parChTrans1D2" presStyleIdx="0" presStyleCnt="4"/>
      <dgm:spPr/>
      <dgm:t>
        <a:bodyPr/>
        <a:lstStyle/>
        <a:p>
          <a:endParaRPr lang="tr-TR"/>
        </a:p>
      </dgm:t>
    </dgm:pt>
    <dgm:pt modelId="{ED4A726A-1698-47BB-992B-B22BF6E603EB}" type="pres">
      <dgm:prSet presAssocID="{4AE45365-052B-4FAB-BB83-50A123A1C4D6}" presName="root2" presStyleCnt="0"/>
      <dgm:spPr/>
    </dgm:pt>
    <dgm:pt modelId="{73C82B4D-12C9-4DDE-9853-E9101293A5E7}" type="pres">
      <dgm:prSet presAssocID="{4AE45365-052B-4FAB-BB83-50A123A1C4D6}" presName="LevelTwoTextNode" presStyleLbl="node2" presStyleIdx="0" presStyleCnt="4">
        <dgm:presLayoutVars>
          <dgm:chPref val="3"/>
        </dgm:presLayoutVars>
      </dgm:prSet>
      <dgm:spPr/>
      <dgm:t>
        <a:bodyPr/>
        <a:lstStyle/>
        <a:p>
          <a:endParaRPr lang="tr-TR"/>
        </a:p>
      </dgm:t>
    </dgm:pt>
    <dgm:pt modelId="{FDCC5FD9-5D34-472D-A09E-544FEC4D260E}" type="pres">
      <dgm:prSet presAssocID="{4AE45365-052B-4FAB-BB83-50A123A1C4D6}" presName="level3hierChild" presStyleCnt="0"/>
      <dgm:spPr/>
    </dgm:pt>
    <dgm:pt modelId="{C7A380A9-7CD1-46DF-B2B7-4425687D0432}" type="pres">
      <dgm:prSet presAssocID="{C71E1567-4DFE-4598-A5D8-1A8E0BF670A1}" presName="conn2-1" presStyleLbl="parChTrans1D2" presStyleIdx="1" presStyleCnt="4"/>
      <dgm:spPr/>
      <dgm:t>
        <a:bodyPr/>
        <a:lstStyle/>
        <a:p>
          <a:endParaRPr lang="tr-TR"/>
        </a:p>
      </dgm:t>
    </dgm:pt>
    <dgm:pt modelId="{00104A2B-D5C7-4AEA-8AE4-3C635B29A0DC}" type="pres">
      <dgm:prSet presAssocID="{C71E1567-4DFE-4598-A5D8-1A8E0BF670A1}" presName="connTx" presStyleLbl="parChTrans1D2" presStyleIdx="1" presStyleCnt="4"/>
      <dgm:spPr/>
      <dgm:t>
        <a:bodyPr/>
        <a:lstStyle/>
        <a:p>
          <a:endParaRPr lang="tr-TR"/>
        </a:p>
      </dgm:t>
    </dgm:pt>
    <dgm:pt modelId="{C8392EDD-7F43-4B3C-9C6C-0BE9C1E5A3D6}" type="pres">
      <dgm:prSet presAssocID="{2031340B-9228-41F8-AE53-44A34B14BFF3}" presName="root2" presStyleCnt="0"/>
      <dgm:spPr/>
    </dgm:pt>
    <dgm:pt modelId="{D9E14557-0706-46AD-B66B-4230490FB7C3}" type="pres">
      <dgm:prSet presAssocID="{2031340B-9228-41F8-AE53-44A34B14BFF3}" presName="LevelTwoTextNode" presStyleLbl="node2" presStyleIdx="1" presStyleCnt="4">
        <dgm:presLayoutVars>
          <dgm:chPref val="3"/>
        </dgm:presLayoutVars>
      </dgm:prSet>
      <dgm:spPr/>
      <dgm:t>
        <a:bodyPr/>
        <a:lstStyle/>
        <a:p>
          <a:endParaRPr lang="tr-TR"/>
        </a:p>
      </dgm:t>
    </dgm:pt>
    <dgm:pt modelId="{C555092C-5AA0-432E-B635-D9CCFFCB5E40}" type="pres">
      <dgm:prSet presAssocID="{2031340B-9228-41F8-AE53-44A34B14BFF3}" presName="level3hierChild" presStyleCnt="0"/>
      <dgm:spPr/>
    </dgm:pt>
    <dgm:pt modelId="{5781C6F2-3923-4D77-AA84-7300B8050462}" type="pres">
      <dgm:prSet presAssocID="{2F3A8193-5A20-4F89-B683-1BA631D36626}" presName="conn2-1" presStyleLbl="parChTrans1D2" presStyleIdx="2" presStyleCnt="4"/>
      <dgm:spPr/>
      <dgm:t>
        <a:bodyPr/>
        <a:lstStyle/>
        <a:p>
          <a:endParaRPr lang="tr-TR"/>
        </a:p>
      </dgm:t>
    </dgm:pt>
    <dgm:pt modelId="{8A4FE9C1-921E-4311-B11A-D6B4F34408D0}" type="pres">
      <dgm:prSet presAssocID="{2F3A8193-5A20-4F89-B683-1BA631D36626}" presName="connTx" presStyleLbl="parChTrans1D2" presStyleIdx="2" presStyleCnt="4"/>
      <dgm:spPr/>
      <dgm:t>
        <a:bodyPr/>
        <a:lstStyle/>
        <a:p>
          <a:endParaRPr lang="tr-TR"/>
        </a:p>
      </dgm:t>
    </dgm:pt>
    <dgm:pt modelId="{BD7EFE1D-1949-4A2A-B4A3-6B2D6F5459DA}" type="pres">
      <dgm:prSet presAssocID="{E0870539-16A5-4356-9EB5-8406495E5313}" presName="root2" presStyleCnt="0"/>
      <dgm:spPr/>
    </dgm:pt>
    <dgm:pt modelId="{391A5412-6F03-4A5D-8B0C-1355B6E6728A}" type="pres">
      <dgm:prSet presAssocID="{E0870539-16A5-4356-9EB5-8406495E5313}" presName="LevelTwoTextNode" presStyleLbl="node2" presStyleIdx="2" presStyleCnt="4">
        <dgm:presLayoutVars>
          <dgm:chPref val="3"/>
        </dgm:presLayoutVars>
      </dgm:prSet>
      <dgm:spPr/>
      <dgm:t>
        <a:bodyPr/>
        <a:lstStyle/>
        <a:p>
          <a:endParaRPr lang="tr-TR"/>
        </a:p>
      </dgm:t>
    </dgm:pt>
    <dgm:pt modelId="{7F9412ED-4C57-4B8C-9232-953D10E06965}" type="pres">
      <dgm:prSet presAssocID="{E0870539-16A5-4356-9EB5-8406495E5313}" presName="level3hierChild" presStyleCnt="0"/>
      <dgm:spPr/>
    </dgm:pt>
    <dgm:pt modelId="{2887D0B0-CA6B-459E-BACF-C2FDF08B183D}" type="pres">
      <dgm:prSet presAssocID="{5780DADF-54A1-4D1B-9B1E-7BECC51AAF60}" presName="conn2-1" presStyleLbl="parChTrans1D2" presStyleIdx="3" presStyleCnt="4"/>
      <dgm:spPr/>
      <dgm:t>
        <a:bodyPr/>
        <a:lstStyle/>
        <a:p>
          <a:endParaRPr lang="tr-TR"/>
        </a:p>
      </dgm:t>
    </dgm:pt>
    <dgm:pt modelId="{A7F4E7FF-AEBD-4960-B888-32AFCA489B36}" type="pres">
      <dgm:prSet presAssocID="{5780DADF-54A1-4D1B-9B1E-7BECC51AAF60}" presName="connTx" presStyleLbl="parChTrans1D2" presStyleIdx="3" presStyleCnt="4"/>
      <dgm:spPr/>
      <dgm:t>
        <a:bodyPr/>
        <a:lstStyle/>
        <a:p>
          <a:endParaRPr lang="tr-TR"/>
        </a:p>
      </dgm:t>
    </dgm:pt>
    <dgm:pt modelId="{F66F9611-4A59-4C6F-8119-F8EA71D759B9}" type="pres">
      <dgm:prSet presAssocID="{61A2FCEE-178D-4BEC-850C-5311CDF05014}" presName="root2" presStyleCnt="0"/>
      <dgm:spPr/>
    </dgm:pt>
    <dgm:pt modelId="{BBDE3023-71AD-4202-888D-5529F313A755}" type="pres">
      <dgm:prSet presAssocID="{61A2FCEE-178D-4BEC-850C-5311CDF05014}" presName="LevelTwoTextNode" presStyleLbl="node2" presStyleIdx="3" presStyleCnt="4">
        <dgm:presLayoutVars>
          <dgm:chPref val="3"/>
        </dgm:presLayoutVars>
      </dgm:prSet>
      <dgm:spPr/>
      <dgm:t>
        <a:bodyPr/>
        <a:lstStyle/>
        <a:p>
          <a:endParaRPr lang="tr-TR"/>
        </a:p>
      </dgm:t>
    </dgm:pt>
    <dgm:pt modelId="{87F68FBD-CA04-4525-A7C7-FE231159EB8D}" type="pres">
      <dgm:prSet presAssocID="{61A2FCEE-178D-4BEC-850C-5311CDF05014}" presName="level3hierChild" presStyleCnt="0"/>
      <dgm:spPr/>
    </dgm:pt>
  </dgm:ptLst>
  <dgm:cxnLst>
    <dgm:cxn modelId="{B737DE7C-9D9A-1E4C-9885-9620013A79D5}" type="presOf" srcId="{2F3A8193-5A20-4F89-B683-1BA631D36626}" destId="{8A4FE9C1-921E-4311-B11A-D6B4F34408D0}" srcOrd="1" destOrd="0" presId="urn:microsoft.com/office/officeart/2008/layout/HorizontalMultiLevelHierarchy"/>
    <dgm:cxn modelId="{99C96446-AFC8-784B-9F4E-0A08B4EA1EFA}" type="presOf" srcId="{19056E89-896A-4BA2-A140-A2461D83C66E}" destId="{010A15A6-5EE0-45DD-ADA4-D0201672B390}" srcOrd="0" destOrd="0" presId="urn:microsoft.com/office/officeart/2008/layout/HorizontalMultiLevelHierarchy"/>
    <dgm:cxn modelId="{59B28792-32F0-8842-929C-44A1F15D5E1B}" type="presOf" srcId="{4AE45365-052B-4FAB-BB83-50A123A1C4D6}" destId="{73C82B4D-12C9-4DDE-9853-E9101293A5E7}" srcOrd="0" destOrd="0" presId="urn:microsoft.com/office/officeart/2008/layout/HorizontalMultiLevelHierarchy"/>
    <dgm:cxn modelId="{9A2FF8DF-A1E6-7E49-A826-8B1246A1BACD}" type="presOf" srcId="{9C77DCA5-515B-4B5E-B3A4-01EB9FACF029}" destId="{9C816FE2-02F1-4BDB-A9A4-CBB02F5913BB}" srcOrd="1" destOrd="0" presId="urn:microsoft.com/office/officeart/2008/layout/HorizontalMultiLevelHierarchy"/>
    <dgm:cxn modelId="{26F1870E-3DFA-5C40-B12E-53E645A1A915}" type="presOf" srcId="{C71E1567-4DFE-4598-A5D8-1A8E0BF670A1}" destId="{00104A2B-D5C7-4AEA-8AE4-3C635B29A0DC}" srcOrd="1" destOrd="0" presId="urn:microsoft.com/office/officeart/2008/layout/HorizontalMultiLevelHierarchy"/>
    <dgm:cxn modelId="{71593862-A296-824F-9912-0F7A9824D11E}" type="presOf" srcId="{9C77DCA5-515B-4B5E-B3A4-01EB9FACF029}" destId="{3236DB38-F6AF-4F7E-98AC-C0569C2BBE84}" srcOrd="0" destOrd="0" presId="urn:microsoft.com/office/officeart/2008/layout/HorizontalMultiLevelHierarchy"/>
    <dgm:cxn modelId="{D504FF37-FE82-48B9-A313-64CC0F9ECF01}" srcId="{3F1464D0-636B-48CF-9A10-CA1DF843AA34}" destId="{2031340B-9228-41F8-AE53-44A34B14BFF3}" srcOrd="1" destOrd="0" parTransId="{C71E1567-4DFE-4598-A5D8-1A8E0BF670A1}" sibTransId="{666BF16E-81FC-4A15-8597-BDF31E960155}"/>
    <dgm:cxn modelId="{ACC6410D-3BB8-400C-9CB3-045F1508EBF4}" srcId="{3F1464D0-636B-48CF-9A10-CA1DF843AA34}" destId="{4AE45365-052B-4FAB-BB83-50A123A1C4D6}" srcOrd="0" destOrd="0" parTransId="{9C77DCA5-515B-4B5E-B3A4-01EB9FACF029}" sibTransId="{3B885BC0-E3D0-42D1-8B14-F68675936365}"/>
    <dgm:cxn modelId="{F05A5DE7-D8EF-5B40-817B-191DAEA75962}" type="presOf" srcId="{2031340B-9228-41F8-AE53-44A34B14BFF3}" destId="{D9E14557-0706-46AD-B66B-4230490FB7C3}" srcOrd="0" destOrd="0" presId="urn:microsoft.com/office/officeart/2008/layout/HorizontalMultiLevelHierarchy"/>
    <dgm:cxn modelId="{7327F523-F9DA-054E-9DD3-BD1FDE1FE965}" type="presOf" srcId="{2F3A8193-5A20-4F89-B683-1BA631D36626}" destId="{5781C6F2-3923-4D77-AA84-7300B8050462}" srcOrd="0" destOrd="0" presId="urn:microsoft.com/office/officeart/2008/layout/HorizontalMultiLevelHierarchy"/>
    <dgm:cxn modelId="{C06FEA9E-EE28-AB47-BA8B-293FEF496AF0}" type="presOf" srcId="{5780DADF-54A1-4D1B-9B1E-7BECC51AAF60}" destId="{2887D0B0-CA6B-459E-BACF-C2FDF08B183D}" srcOrd="0" destOrd="0" presId="urn:microsoft.com/office/officeart/2008/layout/HorizontalMultiLevelHierarchy"/>
    <dgm:cxn modelId="{8D178F7C-32DE-3043-A4FF-52D75971313A}" type="presOf" srcId="{3F1464D0-636B-48CF-9A10-CA1DF843AA34}" destId="{6FAD6787-870C-458E-A870-DDE3EB8FCE6C}" srcOrd="0" destOrd="0" presId="urn:microsoft.com/office/officeart/2008/layout/HorizontalMultiLevelHierarchy"/>
    <dgm:cxn modelId="{7D0270B0-6948-448D-9CE3-FCBFAC554FD1}" srcId="{19056E89-896A-4BA2-A140-A2461D83C66E}" destId="{3F1464D0-636B-48CF-9A10-CA1DF843AA34}" srcOrd="0" destOrd="0" parTransId="{8A72B6D7-4C9A-485C-AA48-67DBF51FC69D}" sibTransId="{B801F2CA-25A1-4C58-870E-1724F6AB530D}"/>
    <dgm:cxn modelId="{95AB20EC-EAF5-4F46-B8D8-A65DABD3BC3C}" srcId="{3F1464D0-636B-48CF-9A10-CA1DF843AA34}" destId="{61A2FCEE-178D-4BEC-850C-5311CDF05014}" srcOrd="3" destOrd="0" parTransId="{5780DADF-54A1-4D1B-9B1E-7BECC51AAF60}" sibTransId="{46C4F050-36C5-4FAD-84AE-545B209D6DE4}"/>
    <dgm:cxn modelId="{CBB48194-B34A-4D40-A5C6-0F9B063BEB8A}" type="presOf" srcId="{5780DADF-54A1-4D1B-9B1E-7BECC51AAF60}" destId="{A7F4E7FF-AEBD-4960-B888-32AFCA489B36}" srcOrd="1" destOrd="0" presId="urn:microsoft.com/office/officeart/2008/layout/HorizontalMultiLevelHierarchy"/>
    <dgm:cxn modelId="{3CCB9EB5-DB37-4BE4-94DB-ED194F281C4F}" srcId="{3F1464D0-636B-48CF-9A10-CA1DF843AA34}" destId="{E0870539-16A5-4356-9EB5-8406495E5313}" srcOrd="2" destOrd="0" parTransId="{2F3A8193-5A20-4F89-B683-1BA631D36626}" sibTransId="{0EA5B3B1-E1D4-46DA-AFF4-2A163AB2EF89}"/>
    <dgm:cxn modelId="{35FD24DD-489A-B148-A991-40C6A9DCBFB4}" type="presOf" srcId="{61A2FCEE-178D-4BEC-850C-5311CDF05014}" destId="{BBDE3023-71AD-4202-888D-5529F313A755}" srcOrd="0" destOrd="0" presId="urn:microsoft.com/office/officeart/2008/layout/HorizontalMultiLevelHierarchy"/>
    <dgm:cxn modelId="{716E6B9A-C3DE-4C46-9A3F-D3D83F998D4B}" type="presOf" srcId="{E0870539-16A5-4356-9EB5-8406495E5313}" destId="{391A5412-6F03-4A5D-8B0C-1355B6E6728A}" srcOrd="0" destOrd="0" presId="urn:microsoft.com/office/officeart/2008/layout/HorizontalMultiLevelHierarchy"/>
    <dgm:cxn modelId="{2DA04691-5CF9-874A-9A45-4B581867B587}" type="presOf" srcId="{C71E1567-4DFE-4598-A5D8-1A8E0BF670A1}" destId="{C7A380A9-7CD1-46DF-B2B7-4425687D0432}" srcOrd="0" destOrd="0" presId="urn:microsoft.com/office/officeart/2008/layout/HorizontalMultiLevelHierarchy"/>
    <dgm:cxn modelId="{636580FF-2493-CC4D-83CA-B83815CB6095}" type="presParOf" srcId="{010A15A6-5EE0-45DD-ADA4-D0201672B390}" destId="{3D067445-4C0B-43B6-A157-A7975C949B71}" srcOrd="0" destOrd="0" presId="urn:microsoft.com/office/officeart/2008/layout/HorizontalMultiLevelHierarchy"/>
    <dgm:cxn modelId="{955DFB39-41EF-7143-A208-588E45503C24}" type="presParOf" srcId="{3D067445-4C0B-43B6-A157-A7975C949B71}" destId="{6FAD6787-870C-458E-A870-DDE3EB8FCE6C}" srcOrd="0" destOrd="0" presId="urn:microsoft.com/office/officeart/2008/layout/HorizontalMultiLevelHierarchy"/>
    <dgm:cxn modelId="{B1895E7B-064E-F743-81C6-5DD62DFFD921}" type="presParOf" srcId="{3D067445-4C0B-43B6-A157-A7975C949B71}" destId="{689C829A-5FD9-4C54-BE24-042383D48137}" srcOrd="1" destOrd="0" presId="urn:microsoft.com/office/officeart/2008/layout/HorizontalMultiLevelHierarchy"/>
    <dgm:cxn modelId="{8BCEA0C4-947B-7943-AE40-9F6882191FB5}" type="presParOf" srcId="{689C829A-5FD9-4C54-BE24-042383D48137}" destId="{3236DB38-F6AF-4F7E-98AC-C0569C2BBE84}" srcOrd="0" destOrd="0" presId="urn:microsoft.com/office/officeart/2008/layout/HorizontalMultiLevelHierarchy"/>
    <dgm:cxn modelId="{BBC7E685-871E-6644-9306-E9825E7B2914}" type="presParOf" srcId="{3236DB38-F6AF-4F7E-98AC-C0569C2BBE84}" destId="{9C816FE2-02F1-4BDB-A9A4-CBB02F5913BB}" srcOrd="0" destOrd="0" presId="urn:microsoft.com/office/officeart/2008/layout/HorizontalMultiLevelHierarchy"/>
    <dgm:cxn modelId="{297BDC3F-5A58-BD4D-B12C-C2DC5B606156}" type="presParOf" srcId="{689C829A-5FD9-4C54-BE24-042383D48137}" destId="{ED4A726A-1698-47BB-992B-B22BF6E603EB}" srcOrd="1" destOrd="0" presId="urn:microsoft.com/office/officeart/2008/layout/HorizontalMultiLevelHierarchy"/>
    <dgm:cxn modelId="{5D28B80B-B5FE-BD4B-9DD4-094418773424}" type="presParOf" srcId="{ED4A726A-1698-47BB-992B-B22BF6E603EB}" destId="{73C82B4D-12C9-4DDE-9853-E9101293A5E7}" srcOrd="0" destOrd="0" presId="urn:microsoft.com/office/officeart/2008/layout/HorizontalMultiLevelHierarchy"/>
    <dgm:cxn modelId="{76A705F0-DFC6-5F46-9C75-51B650A01759}" type="presParOf" srcId="{ED4A726A-1698-47BB-992B-B22BF6E603EB}" destId="{FDCC5FD9-5D34-472D-A09E-544FEC4D260E}" srcOrd="1" destOrd="0" presId="urn:microsoft.com/office/officeart/2008/layout/HorizontalMultiLevelHierarchy"/>
    <dgm:cxn modelId="{8C16014F-4627-964E-A49D-F0E9B0FC47BA}" type="presParOf" srcId="{689C829A-5FD9-4C54-BE24-042383D48137}" destId="{C7A380A9-7CD1-46DF-B2B7-4425687D0432}" srcOrd="2" destOrd="0" presId="urn:microsoft.com/office/officeart/2008/layout/HorizontalMultiLevelHierarchy"/>
    <dgm:cxn modelId="{A2CD4043-F753-A449-BFD6-3F1031310C9E}" type="presParOf" srcId="{C7A380A9-7CD1-46DF-B2B7-4425687D0432}" destId="{00104A2B-D5C7-4AEA-8AE4-3C635B29A0DC}" srcOrd="0" destOrd="0" presId="urn:microsoft.com/office/officeart/2008/layout/HorizontalMultiLevelHierarchy"/>
    <dgm:cxn modelId="{A14A6B0A-2D91-3B47-B0AD-AD2E7D1C9DE1}" type="presParOf" srcId="{689C829A-5FD9-4C54-BE24-042383D48137}" destId="{C8392EDD-7F43-4B3C-9C6C-0BE9C1E5A3D6}" srcOrd="3" destOrd="0" presId="urn:microsoft.com/office/officeart/2008/layout/HorizontalMultiLevelHierarchy"/>
    <dgm:cxn modelId="{C2D395B4-83E7-3846-BE5A-B8567CA42160}" type="presParOf" srcId="{C8392EDD-7F43-4B3C-9C6C-0BE9C1E5A3D6}" destId="{D9E14557-0706-46AD-B66B-4230490FB7C3}" srcOrd="0" destOrd="0" presId="urn:microsoft.com/office/officeart/2008/layout/HorizontalMultiLevelHierarchy"/>
    <dgm:cxn modelId="{DAF4D26F-A073-D045-80D8-69AF93CBE36D}" type="presParOf" srcId="{C8392EDD-7F43-4B3C-9C6C-0BE9C1E5A3D6}" destId="{C555092C-5AA0-432E-B635-D9CCFFCB5E40}" srcOrd="1" destOrd="0" presId="urn:microsoft.com/office/officeart/2008/layout/HorizontalMultiLevelHierarchy"/>
    <dgm:cxn modelId="{CE727B59-23B1-F046-A6A6-3FF9695A8070}" type="presParOf" srcId="{689C829A-5FD9-4C54-BE24-042383D48137}" destId="{5781C6F2-3923-4D77-AA84-7300B8050462}" srcOrd="4" destOrd="0" presId="urn:microsoft.com/office/officeart/2008/layout/HorizontalMultiLevelHierarchy"/>
    <dgm:cxn modelId="{4F950E0B-E577-5647-BF81-7BCD1A421837}" type="presParOf" srcId="{5781C6F2-3923-4D77-AA84-7300B8050462}" destId="{8A4FE9C1-921E-4311-B11A-D6B4F34408D0}" srcOrd="0" destOrd="0" presId="urn:microsoft.com/office/officeart/2008/layout/HorizontalMultiLevelHierarchy"/>
    <dgm:cxn modelId="{455B3C40-8E7F-4848-B816-8E632CBF2E3B}" type="presParOf" srcId="{689C829A-5FD9-4C54-BE24-042383D48137}" destId="{BD7EFE1D-1949-4A2A-B4A3-6B2D6F5459DA}" srcOrd="5" destOrd="0" presId="urn:microsoft.com/office/officeart/2008/layout/HorizontalMultiLevelHierarchy"/>
    <dgm:cxn modelId="{334C8C20-383B-AB4E-871C-0E4B79D05016}" type="presParOf" srcId="{BD7EFE1D-1949-4A2A-B4A3-6B2D6F5459DA}" destId="{391A5412-6F03-4A5D-8B0C-1355B6E6728A}" srcOrd="0" destOrd="0" presId="urn:microsoft.com/office/officeart/2008/layout/HorizontalMultiLevelHierarchy"/>
    <dgm:cxn modelId="{4693292A-B7A8-CB4B-876E-C53BA7B3F2BE}" type="presParOf" srcId="{BD7EFE1D-1949-4A2A-B4A3-6B2D6F5459DA}" destId="{7F9412ED-4C57-4B8C-9232-953D10E06965}" srcOrd="1" destOrd="0" presId="urn:microsoft.com/office/officeart/2008/layout/HorizontalMultiLevelHierarchy"/>
    <dgm:cxn modelId="{E8773CE7-2833-E14B-9EF6-94248E8FD46C}" type="presParOf" srcId="{689C829A-5FD9-4C54-BE24-042383D48137}" destId="{2887D0B0-CA6B-459E-BACF-C2FDF08B183D}" srcOrd="6" destOrd="0" presId="urn:microsoft.com/office/officeart/2008/layout/HorizontalMultiLevelHierarchy"/>
    <dgm:cxn modelId="{220E94DD-F1B9-7646-A9D1-983DE9A14ED7}" type="presParOf" srcId="{2887D0B0-CA6B-459E-BACF-C2FDF08B183D}" destId="{A7F4E7FF-AEBD-4960-B888-32AFCA489B36}" srcOrd="0" destOrd="0" presId="urn:microsoft.com/office/officeart/2008/layout/HorizontalMultiLevelHierarchy"/>
    <dgm:cxn modelId="{279A57EA-83F4-EA49-9F16-05CA4C366C56}" type="presParOf" srcId="{689C829A-5FD9-4C54-BE24-042383D48137}" destId="{F66F9611-4A59-4C6F-8119-F8EA71D759B9}" srcOrd="7" destOrd="0" presId="urn:microsoft.com/office/officeart/2008/layout/HorizontalMultiLevelHierarchy"/>
    <dgm:cxn modelId="{F13DFEA2-0DB2-254A-9A8A-F124C486C3D5}" type="presParOf" srcId="{F66F9611-4A59-4C6F-8119-F8EA71D759B9}" destId="{BBDE3023-71AD-4202-888D-5529F313A755}" srcOrd="0" destOrd="0" presId="urn:microsoft.com/office/officeart/2008/layout/HorizontalMultiLevelHierarchy"/>
    <dgm:cxn modelId="{AB0165C7-A3D9-064E-BFF6-AAC840A8384E}" type="presParOf" srcId="{F66F9611-4A59-4C6F-8119-F8EA71D759B9}" destId="{87F68FBD-CA04-4525-A7C7-FE231159EB8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7D0B0-CA6B-459E-BACF-C2FDF08B183D}">
      <dsp:nvSpPr>
        <dsp:cNvPr id="0" name=""/>
        <dsp:cNvSpPr/>
      </dsp:nvSpPr>
      <dsp:spPr>
        <a:xfrm>
          <a:off x="2538372" y="2420155"/>
          <a:ext cx="603296" cy="1724361"/>
        </a:xfrm>
        <a:custGeom>
          <a:avLst/>
          <a:gdLst/>
          <a:ahLst/>
          <a:cxnLst/>
          <a:rect l="0" t="0" r="0" b="0"/>
          <a:pathLst>
            <a:path>
              <a:moveTo>
                <a:pt x="0" y="0"/>
              </a:moveTo>
              <a:lnTo>
                <a:pt x="301648" y="0"/>
              </a:lnTo>
              <a:lnTo>
                <a:pt x="301648" y="1724361"/>
              </a:lnTo>
              <a:lnTo>
                <a:pt x="603296" y="17243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2794349" y="3236665"/>
        <a:ext cx="91342" cy="91342"/>
      </dsp:txXfrm>
    </dsp:sp>
    <dsp:sp modelId="{5781C6F2-3923-4D77-AA84-7300B8050462}">
      <dsp:nvSpPr>
        <dsp:cNvPr id="0" name=""/>
        <dsp:cNvSpPr/>
      </dsp:nvSpPr>
      <dsp:spPr>
        <a:xfrm>
          <a:off x="2538372" y="2420155"/>
          <a:ext cx="603296" cy="574787"/>
        </a:xfrm>
        <a:custGeom>
          <a:avLst/>
          <a:gdLst/>
          <a:ahLst/>
          <a:cxnLst/>
          <a:rect l="0" t="0" r="0" b="0"/>
          <a:pathLst>
            <a:path>
              <a:moveTo>
                <a:pt x="0" y="0"/>
              </a:moveTo>
              <a:lnTo>
                <a:pt x="301648" y="0"/>
              </a:lnTo>
              <a:lnTo>
                <a:pt x="301648" y="574787"/>
              </a:lnTo>
              <a:lnTo>
                <a:pt x="603296" y="5747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819188" y="2686717"/>
        <a:ext cx="41663" cy="41663"/>
      </dsp:txXfrm>
    </dsp:sp>
    <dsp:sp modelId="{C7A380A9-7CD1-46DF-B2B7-4425687D0432}">
      <dsp:nvSpPr>
        <dsp:cNvPr id="0" name=""/>
        <dsp:cNvSpPr/>
      </dsp:nvSpPr>
      <dsp:spPr>
        <a:xfrm>
          <a:off x="2538372" y="1845368"/>
          <a:ext cx="603296" cy="574787"/>
        </a:xfrm>
        <a:custGeom>
          <a:avLst/>
          <a:gdLst/>
          <a:ahLst/>
          <a:cxnLst/>
          <a:rect l="0" t="0" r="0" b="0"/>
          <a:pathLst>
            <a:path>
              <a:moveTo>
                <a:pt x="0" y="574787"/>
              </a:moveTo>
              <a:lnTo>
                <a:pt x="301648" y="574787"/>
              </a:lnTo>
              <a:lnTo>
                <a:pt x="301648" y="0"/>
              </a:lnTo>
              <a:lnTo>
                <a:pt x="60329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819188" y="2111930"/>
        <a:ext cx="41663" cy="41663"/>
      </dsp:txXfrm>
    </dsp:sp>
    <dsp:sp modelId="{3236DB38-F6AF-4F7E-98AC-C0569C2BBE84}">
      <dsp:nvSpPr>
        <dsp:cNvPr id="0" name=""/>
        <dsp:cNvSpPr/>
      </dsp:nvSpPr>
      <dsp:spPr>
        <a:xfrm>
          <a:off x="2538372" y="695794"/>
          <a:ext cx="603296" cy="1724361"/>
        </a:xfrm>
        <a:custGeom>
          <a:avLst/>
          <a:gdLst/>
          <a:ahLst/>
          <a:cxnLst/>
          <a:rect l="0" t="0" r="0" b="0"/>
          <a:pathLst>
            <a:path>
              <a:moveTo>
                <a:pt x="0" y="1724361"/>
              </a:moveTo>
              <a:lnTo>
                <a:pt x="301648" y="1724361"/>
              </a:lnTo>
              <a:lnTo>
                <a:pt x="301648" y="0"/>
              </a:lnTo>
              <a:lnTo>
                <a:pt x="60329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2794349" y="1512304"/>
        <a:ext cx="91342" cy="91342"/>
      </dsp:txXfrm>
    </dsp:sp>
    <dsp:sp modelId="{6FAD6787-870C-458E-A870-DDE3EB8FCE6C}">
      <dsp:nvSpPr>
        <dsp:cNvPr id="0" name=""/>
        <dsp:cNvSpPr/>
      </dsp:nvSpPr>
      <dsp:spPr>
        <a:xfrm rot="16200000">
          <a:off x="-341613" y="1960326"/>
          <a:ext cx="4840311" cy="9196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solidFill>
                <a:srgbClr val="A7194F"/>
              </a:solidFill>
            </a:rPr>
            <a:t>Marketing Mix Research</a:t>
          </a:r>
          <a:endParaRPr lang="tr-TR" sz="3800" kern="1200" dirty="0">
            <a:solidFill>
              <a:srgbClr val="A7194F"/>
            </a:solidFill>
          </a:endParaRPr>
        </a:p>
      </dsp:txBody>
      <dsp:txXfrm>
        <a:off x="-341613" y="1960326"/>
        <a:ext cx="4840311" cy="919659"/>
      </dsp:txXfrm>
    </dsp:sp>
    <dsp:sp modelId="{73C82B4D-12C9-4DDE-9853-E9101293A5E7}">
      <dsp:nvSpPr>
        <dsp:cNvPr id="0" name=""/>
        <dsp:cNvSpPr/>
      </dsp:nvSpPr>
      <dsp:spPr>
        <a:xfrm>
          <a:off x="3141668" y="235965"/>
          <a:ext cx="3016482" cy="9196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solidFill>
                <a:srgbClr val="002060"/>
              </a:solidFill>
            </a:rPr>
            <a:t>Product Research</a:t>
          </a:r>
          <a:endParaRPr lang="tr-TR" sz="3100" kern="1200" dirty="0">
            <a:solidFill>
              <a:srgbClr val="002060"/>
            </a:solidFill>
          </a:endParaRPr>
        </a:p>
      </dsp:txBody>
      <dsp:txXfrm>
        <a:off x="3141668" y="235965"/>
        <a:ext cx="3016482" cy="919659"/>
      </dsp:txXfrm>
    </dsp:sp>
    <dsp:sp modelId="{D9E14557-0706-46AD-B66B-4230490FB7C3}">
      <dsp:nvSpPr>
        <dsp:cNvPr id="0" name=""/>
        <dsp:cNvSpPr/>
      </dsp:nvSpPr>
      <dsp:spPr>
        <a:xfrm>
          <a:off x="3141668" y="1385539"/>
          <a:ext cx="3016482" cy="9196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solidFill>
                <a:srgbClr val="002060"/>
              </a:solidFill>
            </a:rPr>
            <a:t>Price Research</a:t>
          </a:r>
          <a:endParaRPr lang="tr-TR" sz="3100" kern="1200" dirty="0">
            <a:solidFill>
              <a:srgbClr val="002060"/>
            </a:solidFill>
          </a:endParaRPr>
        </a:p>
      </dsp:txBody>
      <dsp:txXfrm>
        <a:off x="3141668" y="1385539"/>
        <a:ext cx="3016482" cy="919659"/>
      </dsp:txXfrm>
    </dsp:sp>
    <dsp:sp modelId="{391A5412-6F03-4A5D-8B0C-1355B6E6728A}">
      <dsp:nvSpPr>
        <dsp:cNvPr id="0" name=""/>
        <dsp:cNvSpPr/>
      </dsp:nvSpPr>
      <dsp:spPr>
        <a:xfrm>
          <a:off x="3141668" y="2535113"/>
          <a:ext cx="3016482" cy="9196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solidFill>
                <a:srgbClr val="002060"/>
              </a:solidFill>
            </a:rPr>
            <a:t>Distribution Research</a:t>
          </a:r>
          <a:endParaRPr lang="tr-TR" sz="3100" kern="1200" dirty="0">
            <a:solidFill>
              <a:srgbClr val="002060"/>
            </a:solidFill>
          </a:endParaRPr>
        </a:p>
      </dsp:txBody>
      <dsp:txXfrm>
        <a:off x="3141668" y="2535113"/>
        <a:ext cx="3016482" cy="919659"/>
      </dsp:txXfrm>
    </dsp:sp>
    <dsp:sp modelId="{BBDE3023-71AD-4202-888D-5529F313A755}">
      <dsp:nvSpPr>
        <dsp:cNvPr id="0" name=""/>
        <dsp:cNvSpPr/>
      </dsp:nvSpPr>
      <dsp:spPr>
        <a:xfrm>
          <a:off x="3141668" y="3684687"/>
          <a:ext cx="3016482" cy="9196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solidFill>
                <a:srgbClr val="002060"/>
              </a:solidFill>
            </a:rPr>
            <a:t>Promotion Research</a:t>
          </a:r>
          <a:endParaRPr lang="tr-TR" sz="3100" kern="1200" dirty="0">
            <a:solidFill>
              <a:srgbClr val="002060"/>
            </a:solidFill>
          </a:endParaRPr>
        </a:p>
      </dsp:txBody>
      <dsp:txXfrm>
        <a:off x="3141668" y="3684687"/>
        <a:ext cx="3016482" cy="91965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F626EC75-144D-444D-81D1-D61442AA37DD}"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034B-9FD8-9440-9B7D-A34EE84D0DE1}" type="slidenum">
              <a:rPr lang="en-US" smtClean="0"/>
              <a:t>‹#›</a:t>
            </a:fld>
            <a:endParaRPr lang="en-US"/>
          </a:p>
        </p:txBody>
      </p:sp>
    </p:spTree>
    <p:extLst>
      <p:ext uri="{BB962C8B-B14F-4D97-AF65-F5344CB8AC3E}">
        <p14:creationId xmlns:p14="http://schemas.microsoft.com/office/powerpoint/2010/main" val="58669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F626EC75-144D-444D-81D1-D61442AA37DD}"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034B-9FD8-9440-9B7D-A34EE84D0DE1}" type="slidenum">
              <a:rPr lang="en-US" smtClean="0"/>
              <a:t>‹#›</a:t>
            </a:fld>
            <a:endParaRPr lang="en-US"/>
          </a:p>
        </p:txBody>
      </p:sp>
    </p:spTree>
    <p:extLst>
      <p:ext uri="{BB962C8B-B14F-4D97-AF65-F5344CB8AC3E}">
        <p14:creationId xmlns:p14="http://schemas.microsoft.com/office/powerpoint/2010/main" val="25245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F626EC75-144D-444D-81D1-D61442AA37DD}"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034B-9FD8-9440-9B7D-A34EE84D0DE1}" type="slidenum">
              <a:rPr lang="en-US" smtClean="0"/>
              <a:t>‹#›</a:t>
            </a:fld>
            <a:endParaRPr lang="en-US"/>
          </a:p>
        </p:txBody>
      </p:sp>
    </p:spTree>
    <p:extLst>
      <p:ext uri="{BB962C8B-B14F-4D97-AF65-F5344CB8AC3E}">
        <p14:creationId xmlns:p14="http://schemas.microsoft.com/office/powerpoint/2010/main" val="177204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F626EC75-144D-444D-81D1-D61442AA37DD}"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034B-9FD8-9440-9B7D-A34EE84D0DE1}" type="slidenum">
              <a:rPr lang="en-US" smtClean="0"/>
              <a:t>‹#›</a:t>
            </a:fld>
            <a:endParaRPr lang="en-US"/>
          </a:p>
        </p:txBody>
      </p:sp>
    </p:spTree>
    <p:extLst>
      <p:ext uri="{BB962C8B-B14F-4D97-AF65-F5344CB8AC3E}">
        <p14:creationId xmlns:p14="http://schemas.microsoft.com/office/powerpoint/2010/main" val="157113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F626EC75-144D-444D-81D1-D61442AA37DD}"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C034B-9FD8-9440-9B7D-A34EE84D0DE1}" type="slidenum">
              <a:rPr lang="en-US" smtClean="0"/>
              <a:t>‹#›</a:t>
            </a:fld>
            <a:endParaRPr lang="en-US"/>
          </a:p>
        </p:txBody>
      </p:sp>
    </p:spTree>
    <p:extLst>
      <p:ext uri="{BB962C8B-B14F-4D97-AF65-F5344CB8AC3E}">
        <p14:creationId xmlns:p14="http://schemas.microsoft.com/office/powerpoint/2010/main" val="53688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F626EC75-144D-444D-81D1-D61442AA37DD}"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C034B-9FD8-9440-9B7D-A34EE84D0DE1}" type="slidenum">
              <a:rPr lang="en-US" smtClean="0"/>
              <a:t>‹#›</a:t>
            </a:fld>
            <a:endParaRPr lang="en-US"/>
          </a:p>
        </p:txBody>
      </p:sp>
    </p:spTree>
    <p:extLst>
      <p:ext uri="{BB962C8B-B14F-4D97-AF65-F5344CB8AC3E}">
        <p14:creationId xmlns:p14="http://schemas.microsoft.com/office/powerpoint/2010/main" val="186213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F626EC75-144D-444D-81D1-D61442AA37DD}" type="datetimeFigureOut">
              <a:rPr lang="en-US" smtClean="0"/>
              <a:t>9/21/18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C034B-9FD8-9440-9B7D-A34EE84D0DE1}" type="slidenum">
              <a:rPr lang="en-US" smtClean="0"/>
              <a:t>‹#›</a:t>
            </a:fld>
            <a:endParaRPr lang="en-US"/>
          </a:p>
        </p:txBody>
      </p:sp>
    </p:spTree>
    <p:extLst>
      <p:ext uri="{BB962C8B-B14F-4D97-AF65-F5344CB8AC3E}">
        <p14:creationId xmlns:p14="http://schemas.microsoft.com/office/powerpoint/2010/main" val="160177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F626EC75-144D-444D-81D1-D61442AA37DD}" type="datetimeFigureOut">
              <a:rPr lang="en-US" smtClean="0"/>
              <a:t>9/21/18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C034B-9FD8-9440-9B7D-A34EE84D0DE1}" type="slidenum">
              <a:rPr lang="en-US" smtClean="0"/>
              <a:t>‹#›</a:t>
            </a:fld>
            <a:endParaRPr lang="en-US"/>
          </a:p>
        </p:txBody>
      </p:sp>
    </p:spTree>
    <p:extLst>
      <p:ext uri="{BB962C8B-B14F-4D97-AF65-F5344CB8AC3E}">
        <p14:creationId xmlns:p14="http://schemas.microsoft.com/office/powerpoint/2010/main" val="15579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6EC75-144D-444D-81D1-D61442AA37DD}" type="datetimeFigureOut">
              <a:rPr lang="en-US" smtClean="0"/>
              <a:t>9/21/18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C034B-9FD8-9440-9B7D-A34EE84D0DE1}" type="slidenum">
              <a:rPr lang="en-US" smtClean="0"/>
              <a:t>‹#›</a:t>
            </a:fld>
            <a:endParaRPr lang="en-US"/>
          </a:p>
        </p:txBody>
      </p:sp>
    </p:spTree>
    <p:extLst>
      <p:ext uri="{BB962C8B-B14F-4D97-AF65-F5344CB8AC3E}">
        <p14:creationId xmlns:p14="http://schemas.microsoft.com/office/powerpoint/2010/main" val="67406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F626EC75-144D-444D-81D1-D61442AA37DD}"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C034B-9FD8-9440-9B7D-A34EE84D0DE1}" type="slidenum">
              <a:rPr lang="en-US" smtClean="0"/>
              <a:t>‹#›</a:t>
            </a:fld>
            <a:endParaRPr lang="en-US"/>
          </a:p>
        </p:txBody>
      </p:sp>
    </p:spTree>
    <p:extLst>
      <p:ext uri="{BB962C8B-B14F-4D97-AF65-F5344CB8AC3E}">
        <p14:creationId xmlns:p14="http://schemas.microsoft.com/office/powerpoint/2010/main" val="206246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F626EC75-144D-444D-81D1-D61442AA37DD}"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C034B-9FD8-9440-9B7D-A34EE84D0DE1}" type="slidenum">
              <a:rPr lang="en-US" smtClean="0"/>
              <a:t>‹#›</a:t>
            </a:fld>
            <a:endParaRPr lang="en-US"/>
          </a:p>
        </p:txBody>
      </p:sp>
    </p:spTree>
    <p:extLst>
      <p:ext uri="{BB962C8B-B14F-4D97-AF65-F5344CB8AC3E}">
        <p14:creationId xmlns:p14="http://schemas.microsoft.com/office/powerpoint/2010/main" val="13478941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6EC75-144D-444D-81D1-D61442AA37DD}" type="datetimeFigureOut">
              <a:rPr lang="en-US" smtClean="0"/>
              <a:t>9/21/18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C034B-9FD8-9440-9B7D-A34EE84D0DE1}" type="slidenum">
              <a:rPr lang="en-US" smtClean="0"/>
              <a:t>‹#›</a:t>
            </a:fld>
            <a:endParaRPr lang="en-US"/>
          </a:p>
        </p:txBody>
      </p:sp>
    </p:spTree>
    <p:extLst>
      <p:ext uri="{BB962C8B-B14F-4D97-AF65-F5344CB8AC3E}">
        <p14:creationId xmlns:p14="http://schemas.microsoft.com/office/powerpoint/2010/main" val="780856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2yE9aJ1exeC_9M&amp;tbnid=SRAKiZ8eLLrxPM:&amp;ved=0CAUQjRw&amp;url=http://atrisk.net/tag/the-hackett-group/&amp;ei=UTv4Ubz_KYjqswaBwIG4Cg&amp;psig=AFQjCNG7YsVXzEsQDE2Uy1BkqYTHIA2pKA&amp;ust=1375309002788848"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KIs4glzf17KaZM&amp;tbnid=957byDUzm0ODJM:&amp;ved=0CAgQjRwwAA&amp;url=http://www.123rf.com/photo_6841523_market-research-and-plan-of-a-product.html&amp;ei=seL2UbL2C5CWswa-6oCQCA&amp;psig=AFQjCNEZm0K2jFYqhrlcQiyn2X4Go4VQdA&amp;ust=137522078526869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google.com.tr/url?sa=i&amp;source=images&amp;cd=&amp;cad=rja&amp;docid=n7Wr10aeW-koFM&amp;tbnid=V-gyi8G0VM3xGM:&amp;ved=0CAUQjRw&amp;url=http://www.idea-sandbox.com/gyb/be-remarkable-via-pricing-strategy/&amp;ei=qOn2Ua-IAcbDtQa2m4DYCA&amp;psig=AFQjCNEIC4pDbvrGtPaVSfXDeAwMGa-dVg&amp;ust=1375222436931200" TargetMode="External"/><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n7Wr10aeW-koFM&amp;tbnid=V-gyi8G0VM3xGM:&amp;ved=0CAgQjRwwAA&amp;url=http://onproductmanagement.net/2011/03/31/guest-post-your-customer-is-only-human-7-emotional-pricing-tactics/&amp;ei=JOn2UaqWNomPswbSkoGABA&amp;psig=AFQjCNEIC4pDbvrGtPaVSfXDeAwMGa-dVg&amp;ust=137522243693120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www.google.com.tr/url?sa=i&amp;source=images&amp;cd=&amp;cad=rja&amp;docid=FH8VY9JOL5L9wM&amp;tbnid=a4C0HGEEm20k9M:&amp;ved=0CAUQjRw&amp;url=http://supplychaininsight.vn/home/logistics/warehouse.html&amp;ei=FO_2UfurDYTXswassYH4CQ&amp;psig=AFQjCNH_ATtvafdURC9bF_9I3CoTR605Bg&amp;ust=1375223802099542" TargetMode="External"/><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FH8VY9JOL5L9wM&amp;tbnid=a4C0HGEEm20k9M:&amp;ved=0CAUQjRw&amp;url=https://commons.wikimedia.org/wiki/File:Chick-fil-A_truck_at_Airport_West_Distribution_Center.JPG&amp;ei=me72UY7gAcaitAbkhoHABQ&amp;psig=AFQjCNH_ATtvafdURC9bF_9I3CoTR605Bg&amp;ust=137522380209954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google.com.tr/url?sa=i&amp;source=images&amp;cd=&amp;cad=rja&amp;docid=3KLnaqI9kG0ImM&amp;tbnid=zV2qVlfIyRn42M:&amp;ved=0CAUQjRw&amp;url=http://socialmeep.com/12-reasons-why-your-promotion-campaign-is-not-working/&amp;ei=Rff2UaOENsfXPJyzgeAK&amp;psig=AFQjCNFs9KnJExAuspGtWT0XoEv9zGNdpA&amp;ust=1375225994536427" TargetMode="External"/><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3KLnaqI9kG0ImM&amp;tbnid=zV2qVlfIyRn42M:&amp;ved=0CAUQjRw&amp;url=http://www.phidia.it/news.asp?ID=25&amp;ei=Kff2Uc7fFobdPbCqgagF&amp;psig=AFQjCNFs9KnJExAuspGtWT0XoEv9zGNdpA&amp;ust=137522599453642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hyperlink" Target="http://www.google.com.tr/url?sa=i&amp;source=images&amp;cd=&amp;cad=rja&amp;docid=lyxMnrlOwFejqM&amp;tbnid=DvlICD5xIktbyM:&amp;ved=0CAgQjRwwAA&amp;url=http://www.descriptivepsychologypress.com/&amp;ei=WDz4UdLnKcT1sgaJtYCQCQ&amp;psig=AFQjCNGTBi989-WNg553rEHzgFo3FnsQqA&amp;ust=1375309272745497" TargetMode="External"/><Relationship Id="rId5" Type="http://schemas.openxmlformats.org/officeDocument/2006/relationships/image" Target="../media/image14.jpeg"/><Relationship Id="rId6" Type="http://schemas.openxmlformats.org/officeDocument/2006/relationships/hyperlink" Target="http://www.google.com.tr/url?sa=i&amp;source=images&amp;cd=&amp;cad=rja&amp;docid=4r-N_O6bR2HHuM&amp;tbnid=al4ArULSKTkAGM:&amp;ved=0CAgQjRwwAA&amp;url=http://ismailyigit.blogcu.com/laplace-in-cinlerine-belirsizlik-kesinliktir/1600636&amp;ei=4z34UfqlIdDNswbYz4GYBw&amp;psig=AFQjCNEjFRnDfV8XicN7wdkvKeHkFu2B3w&amp;ust=1375309667612278" TargetMode="External"/><Relationship Id="rId7"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XKrX3tmf38aMLM&amp;tbnid=lHHNTSGYtYTMIM:&amp;ved=0CAgQjRwwAA&amp;url=http://www.photaki.com/picture-exploratory-nature-casual-sunny_321078.htm&amp;ei=2jv4Uc-EDci0tAaa9oHwDA&amp;psig=AFQjCNHxfChKVgz_6N3yeT3u5e08pZmFdw&amp;ust=137530914628849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Focus_group" TargetMode="External"/><Relationship Id="rId4" Type="http://schemas.openxmlformats.org/officeDocument/2006/relationships/hyperlink" Target="http://en.wikipedia.org/wiki/Case_studies" TargetMode="External"/><Relationship Id="rId5" Type="http://schemas.openxmlformats.org/officeDocument/2006/relationships/hyperlink" Target="http://en.wikipedia.org/wiki/Pilot_studies" TargetMode="External"/><Relationship Id="rId6" Type="http://schemas.openxmlformats.org/officeDocument/2006/relationships/hyperlink" Target="http://en.wikipedia.org/wiki/Internet" TargetMode="External"/><Relationship Id="rId7" Type="http://schemas.openxmlformats.org/officeDocument/2006/relationships/hyperlink" Target="http://en.wikipedia.org/wiki/RSS" TargetMode="External"/><Relationship Id="rId8" Type="http://schemas.openxmlformats.org/officeDocument/2006/relationships/hyperlink" Target="http://en.wikipedia.org/wiki/Search_engine" TargetMode="External"/><Relationship Id="rId9" Type="http://schemas.openxmlformats.org/officeDocument/2006/relationships/hyperlink" Target="http://en.wikipedia.org/wiki/Email" TargetMode="External"/><Relationship Id="rId10" Type="http://schemas.openxmlformats.org/officeDocument/2006/relationships/hyperlink" Target="http://en.wikipedia.org/wiki/Google_Alerts" TargetMode="External"/><Relationship Id="rId11" Type="http://schemas.openxmlformats.org/officeDocument/2006/relationships/hyperlink" Target="http://en.wikipedia.org/wiki/Statistical_population" TargetMode="External"/><Relationship Id="rId1" Type="http://schemas.openxmlformats.org/officeDocument/2006/relationships/slideLayout" Target="../slideLayouts/slideLayout7.xml"/><Relationship Id="rId2" Type="http://schemas.openxmlformats.org/officeDocument/2006/relationships/hyperlink" Target="http://en.wikipedia.org/wiki/Secondary_research"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en.wikipedia.org/wiki/Statistical_popula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en.wikipedia.org/wiki/Event_(philosophy)" TargetMode="External"/><Relationship Id="rId3" Type="http://schemas.openxmlformats.org/officeDocument/2006/relationships/hyperlink" Target="https://en.wikipedia.org/wiki/Resul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Data_collection#cite_note-2" TargetMode="External"/><Relationship Id="rId4" Type="http://schemas.openxmlformats.org/officeDocument/2006/relationships/hyperlink" Target="http://en.wikipedia.org/wiki/Census" TargetMode="External"/><Relationship Id="rId5" Type="http://schemas.openxmlformats.org/officeDocument/2006/relationships/hyperlink" Target="http://en.wikipedia.org/wiki/Sample_survey" TargetMode="External"/><Relationship Id="rId6" Type="http://schemas.openxmlformats.org/officeDocument/2006/relationships/hyperlink" Target="http://en.wikipedia.org/w/index.php?title=Administrative_by-product&amp;action=edit&amp;redlink=1" TargetMode="External"/><Relationship Id="rId7" Type="http://schemas.openxmlformats.org/officeDocument/2006/relationships/hyperlink" Target="http://en.wikipedia.org/wiki/Population_(statistics)" TargetMode="External"/><Relationship Id="rId1" Type="http://schemas.openxmlformats.org/officeDocument/2006/relationships/slideLayout" Target="../slideLayouts/slideLayout7.xml"/><Relationship Id="rId2" Type="http://schemas.openxmlformats.org/officeDocument/2006/relationships/hyperlink" Target="http://en.wikipedia.org/wiki/Data_collection_pla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g7mAHwLJF5AX_M&amp;tbnid=zpSNX_YnN5-DcM:&amp;ved=0CAUQjRw&amp;url=http://www.wmarkbrooks.com/information-security-strategies/&amp;ei=yoT2UZzcFYbxsgbg_YH4Ag&amp;psig=AFQjCNHEP7OiNi24gvgDV520ediw-LZ-uQ&amp;ust=1375196696010199" TargetMode="External"/><Relationship Id="rId3"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en.wikipedia.org/wiki/Data" TargetMode="External"/><Relationship Id="rId3" Type="http://schemas.openxmlformats.org/officeDocument/2006/relationships/hyperlink" Target="http://en.wikipedia.org/wiki/Informati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www.google.com.tr/url?sa=i&amp;source=images&amp;cd=&amp;cad=rja&amp;docid=lQZF1noMeV7SgM&amp;tbnid=0SXXGywkqc2C1M:&amp;ved=0CAUQjRw&amp;url=http://kynanggiaotiep.edu.vn/chi-tiet/150-154-3s-cho-mot-buoi-thuyet-trinh.html&amp;ei=7I72UcSBFMPnOv-HgeAC&amp;psig=AFQjCNEYFkwOz1wzA4eegIwtznuJIU2PBg&amp;ust=1375199232607860" TargetMode="External"/><Relationship Id="rId5"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lQZF1noMeV7SgM&amp;tbnid=0SXXGywkqc2C1M:&amp;ved=0CAgQjRwwAA&amp;url=http://www.themanbehindthecart.com/presentation-tips-for-software-and-much-more/&amp;ei=gI72UcmOIYjgtQbz94GQDg&amp;psig=AFQjCNEYFkwOz1wzA4eegIwtznuJIU2PBg&amp;ust=137519923260786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www.google.com.tr/url?sa=i&amp;source=images&amp;cd=&amp;cad=rja&amp;docid=z0215B_6LmVKNM&amp;tbnid=u7OYKn9sJrB7RM:&amp;ved=0CAUQjRw&amp;url=http://www.bluewolf.com/blog/self-sufficiency-your-crm-starts-admin-developer&amp;ei=0pX2Ucz2EsPOtQb-_YHAAw&amp;psig=AFQjCNErUJ-GmAEwUHw3zzzd680Ajrzd9g&amp;ust=1375201083625391" TargetMode="External"/><Relationship Id="rId5"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z0215B_6LmVKNM&amp;tbnid=u7OYKn9sJrB7RM:&amp;ved=0CAgQjRwwAA&amp;url=http://www.vennersys.co.uk/implementation.php&amp;ei=u5X2UcjAIsrptQbMnoD4Ag&amp;psig=AFQjCNErUJ-GmAEwUHw3zzzd680Ajrzd9g&amp;ust=137520108362539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hyperlink" Target="http://www.google.com.tr/url?sa=i&amp;source=images&amp;cd=&amp;cad=rja&amp;docid=FWPMCsB_jD6UKM&amp;tbnid=7R3JvSmE_m3ySM:&amp;ved=0CAUQjRw&amp;url=http://www.toprankblog.com/2009/12/near-free-social-media-monitoring/&amp;ei=wZf2UZO0NIKStQaKi4Bo&amp;psig=AFQjCNGLG-W2A-Jz3PEi1phxoR-EGg0xaA&amp;ust=1375201576138405" TargetMode="External"/><Relationship Id="rId5"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FWPMCsB_jD6UKM&amp;tbnid=7R3JvSmE_m3ySM:&amp;ved=0CAgQjRwwAA&amp;url=http://petecodella.com/diy-social-media-monitoring-10001789.htm&amp;ei=qJf2UfqJBMHqswa5t4GYCg&amp;psig=AFQjCNGLG-W2A-Jz3PEi1phxoR-EGg0xaA&amp;ust=1375201576138405"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4mfTUlMHfTEeAM&amp;tbnid=cVXpa5T9IwkuyM:&amp;ved=0CAUQjRw&amp;url=http://www.carolpaquet.com/paintings/contemplation.php&amp;ei=hMf3UdLwHYTqPOm3gMgK&amp;psig=AFQjCNHZoGh0lbK6DZL1IxTbzUrVbK8nFQ&amp;ust=1375279359055538" TargetMode="External"/><Relationship Id="rId3"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6DfmMZpq4KJ1zM&amp;tbnid=ihfLvEw3NE440M:&amp;ved=0CAgQjRwwAA&amp;url=http://www.teknolojioku.com/haber/telefon-faturasi-neden-cok-gelir.html&amp;ei=1sv3UYbnM8rMtAbp-YHwAg&amp;psig=AFQjCNEYh8QuxKDW8_jSwKsHj_R4hJ5a-A&amp;ust=1375280470921412" TargetMode="Externa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SkbDGtm2z4ueYM&amp;tbnid=h1sQuu8aqIbRfM:&amp;ved=0CAgQjRwwAA&amp;url=http://www.amcham.de/international-business/global-access.html&amp;ei=9833UeLUApHPsga_pYHACg&amp;psig=AFQjCNEgKf-nd1Ps2jkqr7VwLtQZh8A3GA&amp;ust=1375281015105474" TargetMode="External"/><Relationship Id="rId3"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TWjzkOSgVe4OtM&amp;tbnid=x4brxdKcjUpylM:&amp;ved=0CAUQjRw&amp;url=http://insight-dev.glos.ac.uk/researchmainpage/researchoffice/Pages/ResearchEthics.aspx&amp;ei=Ekj-UcuzNcXStAa3v4HQCA&amp;psig=AFQjCNGM5S0NC5Y6B3Q6BIog8gGf5RT0qg&amp;ust=1375705305522787" TargetMode="External"/><Relationship Id="rId3" Type="http://schemas.openxmlformats.org/officeDocument/2006/relationships/image" Target="../media/image2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Ug6k-K0Kza6XUM&amp;tbnid=u4e1OeER_M0SYM:&amp;ved=0CAUQjRw&amp;url=http://lolsnaps.com/news/42762/0/&amp;ei=t7cgUvWbMo_Oswb65YCIAw&amp;psig=AFQjCNFdBZLI1-7nXQJ4SaSyihRl-A8NsA&amp;ust=1377962256371120" TargetMode="External"/><Relationship Id="rId3" Type="http://schemas.openxmlformats.org/officeDocument/2006/relationships/image" Target="../media/image3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HsKPAQT3sf0lyM&amp;tbnid=MBpUmqWrnwNfKM:&amp;ved=0CAgQjRwwAA&amp;url=http://guides.etbu.edu/content.php?pid=88239&amp;sid=656357&amp;ei=WLggUqWVKIqe4wShj4HIBw&amp;psig=AFQjCNHffA3uovE1jct9UWIPwgvy_l2JIg&amp;ust=1377962456697544" TargetMode="External"/><Relationship Id="rId3" Type="http://schemas.openxmlformats.org/officeDocument/2006/relationships/image" Target="../media/image3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tr/url?sa=i&amp;source=images&amp;cd=&amp;cad=rja&amp;docid=l4aezF5vo_f10M&amp;tbnid=jyhJWXHQdi7AjM:&amp;ved=0CAgQjRwwAA&amp;url=http://fin6.com/2013/07/animal-images/&amp;ei=_rggUrXnDPHb4QTJwICoBg&amp;psig=AFQjCNHVtoi1FJjuRysy-nEoJpcq1kL1jw&amp;ust=1377962622271043" TargetMode="External"/><Relationship Id="rId3" Type="http://schemas.openxmlformats.org/officeDocument/2006/relationships/image" Target="../media/image3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46216" y="1844824"/>
            <a:ext cx="6775766" cy="707886"/>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lgn="ctr" eaLnBrk="1" hangingPunct="1">
              <a:defRPr/>
            </a:pPr>
            <a:r>
              <a:rPr lang="tr-TR" sz="4000" b="1" dirty="0" err="1">
                <a:solidFill>
                  <a:srgbClr val="FF0000"/>
                </a:solidFill>
              </a:rPr>
              <a:t>research</a:t>
            </a:r>
            <a:r>
              <a:rPr lang="tr-TR" sz="4000" b="1" dirty="0">
                <a:solidFill>
                  <a:srgbClr val="FF0000"/>
                </a:solidFill>
              </a:rPr>
              <a:t> </a:t>
            </a:r>
            <a:r>
              <a:rPr lang="tr-TR" sz="4000" b="1" dirty="0" err="1">
                <a:solidFill>
                  <a:srgbClr val="FF0000"/>
                </a:solidFill>
              </a:rPr>
              <a:t>suppliers</a:t>
            </a:r>
            <a:r>
              <a:rPr lang="tr-TR" sz="4000" b="1" dirty="0">
                <a:solidFill>
                  <a:srgbClr val="FF0000"/>
                </a:solidFill>
              </a:rPr>
              <a:t> </a:t>
            </a:r>
            <a:r>
              <a:rPr lang="tr-TR" sz="4000" b="1" dirty="0" err="1">
                <a:solidFill>
                  <a:srgbClr val="FF0000"/>
                </a:solidFill>
              </a:rPr>
              <a:t>and</a:t>
            </a:r>
            <a:r>
              <a:rPr lang="tr-TR" sz="4000" b="1" dirty="0">
                <a:solidFill>
                  <a:srgbClr val="FF0000"/>
                </a:solidFill>
              </a:rPr>
              <a:t> </a:t>
            </a:r>
            <a:r>
              <a:rPr lang="tr-TR" sz="4000" b="1" dirty="0" err="1">
                <a:solidFill>
                  <a:srgbClr val="FF0000"/>
                </a:solidFill>
              </a:rPr>
              <a:t>services</a:t>
            </a:r>
            <a:endParaRPr lang="tr-TR" sz="4000" b="1" dirty="0">
              <a:solidFill>
                <a:srgbClr val="FF0000"/>
              </a:solidFill>
            </a:endParaRPr>
          </a:p>
        </p:txBody>
      </p:sp>
      <p:pic>
        <p:nvPicPr>
          <p:cNvPr id="77828" name="Picture 6" descr="http://t1.gstatic.com/images?q=tbn:ANd9GcS1CTAs0o5I0SBq73nXkzVIISrNJBHyvPrnfoE4cOCpSwX_YnV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175" y="2851150"/>
            <a:ext cx="286385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AE12C3CC-541F-7248-BD6B-B3F21D766FD6}" type="slidenum">
              <a:rPr lang="en-US" altLang="en-US" sz="1400"/>
              <a:pPr>
                <a:spcBef>
                  <a:spcPct val="0"/>
                </a:spcBef>
                <a:buFontTx/>
                <a:buNone/>
              </a:pPr>
              <a:t>1</a:t>
            </a:fld>
            <a:endParaRPr lang="en-US" altLang="en-US" sz="1400"/>
          </a:p>
        </p:txBody>
      </p:sp>
    </p:spTree>
    <p:extLst>
      <p:ext uri="{BB962C8B-B14F-4D97-AF65-F5344CB8AC3E}">
        <p14:creationId xmlns:p14="http://schemas.microsoft.com/office/powerpoint/2010/main" val="106278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74573" y="1606149"/>
            <a:ext cx="8424936" cy="2554545"/>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just" eaLnBrk="1" hangingPunct="1">
              <a:defRPr/>
            </a:pPr>
            <a:r>
              <a:rPr lang="en-US" sz="3200" dirty="0"/>
              <a:t>They may also address the marketing implications of the</a:t>
            </a:r>
            <a:r>
              <a:rPr lang="tr-TR" sz="3200" dirty="0"/>
              <a:t> </a:t>
            </a:r>
            <a:r>
              <a:rPr lang="en-US" sz="3200" dirty="0"/>
              <a:t>information they present. The services provided by these suppliers can be further</a:t>
            </a:r>
            <a:r>
              <a:rPr lang="tr-TR" sz="3200" dirty="0"/>
              <a:t> </a:t>
            </a:r>
            <a:r>
              <a:rPr lang="en-US" sz="3200" dirty="0"/>
              <a:t>broken down into syndicated services, standardized</a:t>
            </a:r>
            <a:r>
              <a:rPr lang="tr-TR" sz="3200" dirty="0"/>
              <a:t> </a:t>
            </a:r>
            <a:r>
              <a:rPr lang="en-US" sz="3200" dirty="0"/>
              <a:t>services and customized services</a:t>
            </a:r>
            <a:endParaRPr lang="tr-TR" sz="3200" dirty="0"/>
          </a:p>
        </p:txBody>
      </p:sp>
      <p:sp>
        <p:nvSpPr>
          <p:cNvPr id="87044"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257754AA-1FDE-2D4F-BC52-EB0C2698B16D}" type="slidenum">
              <a:rPr lang="en-US" altLang="en-US" sz="1400"/>
              <a:pPr>
                <a:spcBef>
                  <a:spcPct val="0"/>
                </a:spcBef>
                <a:buFontTx/>
                <a:buNone/>
              </a:pPr>
              <a:t>10</a:t>
            </a:fld>
            <a:endParaRPr lang="en-US" altLang="en-US" sz="1400"/>
          </a:p>
        </p:txBody>
      </p:sp>
    </p:spTree>
    <p:extLst>
      <p:ext uri="{BB962C8B-B14F-4D97-AF65-F5344CB8AC3E}">
        <p14:creationId xmlns:p14="http://schemas.microsoft.com/office/powerpoint/2010/main" val="189038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2480" t="11423" r="8032" b="19397"/>
          <a:stretch/>
        </p:blipFill>
        <p:spPr bwMode="auto">
          <a:xfrm>
            <a:off x="1740024" y="1032566"/>
            <a:ext cx="8748464" cy="5060731"/>
          </a:xfrm>
          <a:prstGeom prst="rect">
            <a:avLst/>
          </a:prstGeom>
          <a:ln w="228600" cap="sq" cmpd="thickThin">
            <a:solidFill>
              <a:srgbClr val="FF0000"/>
            </a:solidFill>
            <a:prstDash val="solid"/>
            <a:miter lim="800000"/>
          </a:ln>
          <a:effectLst>
            <a:innerShdw blurRad="76200">
              <a:srgbClr val="000000"/>
            </a:innerShdw>
          </a:effectLst>
          <a:extLst>
            <a:ext uri="{909E8E84-426E-40dd-AFC4-6F175D3DCCD1}"/>
          </a:extLst>
        </p:spPr>
      </p:pic>
      <p:sp>
        <p:nvSpPr>
          <p:cNvPr id="88066" name="Metin kutusu 1"/>
          <p:cNvSpPr txBox="1">
            <a:spLocks noChangeArrowheads="1"/>
          </p:cNvSpPr>
          <p:nvPr/>
        </p:nvSpPr>
        <p:spPr bwMode="auto">
          <a:xfrm>
            <a:off x="1766889" y="5003800"/>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endParaRPr lang="tr-TR" altLang="en-US" sz="1800"/>
          </a:p>
        </p:txBody>
      </p:sp>
      <p:sp>
        <p:nvSpPr>
          <p:cNvPr id="3" name="Dikdörtgen 2"/>
          <p:cNvSpPr/>
          <p:nvPr/>
        </p:nvSpPr>
        <p:spPr>
          <a:xfrm>
            <a:off x="1847850" y="49164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88068"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F199389B-9059-F547-AD21-B665D48571D7}" type="slidenum">
              <a:rPr lang="en-US" altLang="en-US" sz="1400"/>
              <a:pPr>
                <a:spcBef>
                  <a:spcPct val="0"/>
                </a:spcBef>
                <a:buFontTx/>
                <a:buNone/>
              </a:pPr>
              <a:t>11</a:t>
            </a:fld>
            <a:endParaRPr lang="en-US" altLang="en-US" sz="1400"/>
          </a:p>
        </p:txBody>
      </p:sp>
      <p:cxnSp>
        <p:nvCxnSpPr>
          <p:cNvPr id="4" name="Straight Arrow Connector 3"/>
          <p:cNvCxnSpPr/>
          <p:nvPr/>
        </p:nvCxnSpPr>
        <p:spPr>
          <a:xfrm>
            <a:off x="6816726" y="3213101"/>
            <a:ext cx="574675"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a:off x="5664201" y="3213101"/>
            <a:ext cx="576263"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a:xfrm>
            <a:off x="4583113" y="3213101"/>
            <a:ext cx="576262"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a:off x="3359151" y="3213101"/>
            <a:ext cx="576263"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75392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2193"/>
                                        </p:tgtEl>
                                        <p:attrNameLst>
                                          <p:attrName>style.visibility</p:attrName>
                                        </p:attrNameLst>
                                      </p:cBhvr>
                                      <p:to>
                                        <p:strVal val="visible"/>
                                      </p:to>
                                    </p:set>
                                    <p:animEffect transition="in" filter="fade">
                                      <p:cBhvr>
                                        <p:cTn id="7" dur="500"/>
                                        <p:tgtEl>
                                          <p:spTgt spid="392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anim calcmode="lin" valueType="num">
                                      <p:cBhvr>
                                        <p:cTn id="3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3787775" y="395289"/>
            <a:ext cx="43957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pPr>
            <a:r>
              <a:rPr lang="tr-TR" altLang="en-US" b="1"/>
              <a:t>Full-service suppliers</a:t>
            </a:r>
            <a:endParaRPr lang="tr-TR" altLang="en-US"/>
          </a:p>
        </p:txBody>
      </p:sp>
      <p:sp>
        <p:nvSpPr>
          <p:cNvPr id="3" name="Dikdörtgen 2"/>
          <p:cNvSpPr/>
          <p:nvPr/>
        </p:nvSpPr>
        <p:spPr>
          <a:xfrm>
            <a:off x="1919536" y="1424966"/>
            <a:ext cx="8208912" cy="4524315"/>
          </a:xfrm>
          <a:prstGeom prst="rect">
            <a:avLst/>
          </a:prstGeom>
        </p:spPr>
        <p:style>
          <a:lnRef idx="0">
            <a:scrgbClr r="0" g="0" b="0"/>
          </a:lnRef>
          <a:fillRef idx="1003">
            <a:schemeClr val="lt1"/>
          </a:fillRef>
          <a:effectRef idx="0">
            <a:scrgbClr r="0" g="0" b="0"/>
          </a:effectRef>
          <a:fontRef idx="major"/>
        </p:style>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b="1">
                <a:solidFill>
                  <a:srgbClr val="FF0000"/>
                </a:solidFill>
              </a:rPr>
              <a:t>Syndicated services </a:t>
            </a:r>
            <a:r>
              <a:rPr lang="en-US" altLang="en-US" sz="1800"/>
              <a:t>collect information that they provide to subscribers.</a:t>
            </a:r>
            <a:r>
              <a:rPr lang="tr-TR" altLang="en-US" sz="1800"/>
              <a:t> </a:t>
            </a:r>
            <a:r>
              <a:rPr lang="en-US" altLang="en-US" sz="1800"/>
              <a:t>Surveys,</a:t>
            </a:r>
            <a:r>
              <a:rPr lang="tr-TR" altLang="en-US" sz="1800"/>
              <a:t> </a:t>
            </a:r>
            <a:r>
              <a:rPr lang="en-US" altLang="en-US" sz="1800"/>
              <a:t>diary panels, scanners and audits are the main means by which these</a:t>
            </a:r>
            <a:r>
              <a:rPr lang="tr-TR" altLang="en-US" sz="1800"/>
              <a:t> </a:t>
            </a:r>
            <a:r>
              <a:rPr lang="en-US" altLang="en-US" sz="1800"/>
              <a:t>data are collected.</a:t>
            </a:r>
            <a:endParaRPr lang="tr-TR" altLang="en-US" sz="1800"/>
          </a:p>
          <a:p>
            <a:pPr eaLnBrk="1" hangingPunct="1">
              <a:defRPr/>
            </a:pPr>
            <a:endParaRPr lang="en-US" altLang="en-US" sz="1800"/>
          </a:p>
          <a:p>
            <a:pPr eaLnBrk="1" hangingPunct="1">
              <a:defRPr/>
            </a:pPr>
            <a:r>
              <a:rPr lang="en-US" altLang="en-US" sz="1800" b="1">
                <a:solidFill>
                  <a:srgbClr val="FF0000"/>
                </a:solidFill>
              </a:rPr>
              <a:t>Standardised services </a:t>
            </a:r>
            <a:r>
              <a:rPr lang="en-US" altLang="en-US" sz="1800"/>
              <a:t>are research studies conducted for different clients but</a:t>
            </a:r>
            <a:r>
              <a:rPr lang="tr-TR" altLang="en-US" sz="1800"/>
              <a:t> </a:t>
            </a:r>
            <a:r>
              <a:rPr lang="en-US" altLang="en-US" sz="1800"/>
              <a:t>in a</a:t>
            </a:r>
            <a:r>
              <a:rPr lang="tr-TR" altLang="en-US" sz="1800"/>
              <a:t> </a:t>
            </a:r>
            <a:r>
              <a:rPr lang="en-US" altLang="en-US" sz="1800"/>
              <a:t>standard way. For example, procedures for measuring advertising effectiveness have</a:t>
            </a:r>
            <a:r>
              <a:rPr lang="tr-TR" altLang="en-US" sz="1800"/>
              <a:t> </a:t>
            </a:r>
            <a:r>
              <a:rPr lang="en-US" altLang="en-US" sz="1800"/>
              <a:t>been standardised so that the results can be compared</a:t>
            </a:r>
            <a:r>
              <a:rPr lang="tr-TR" altLang="en-US" sz="1800"/>
              <a:t> </a:t>
            </a:r>
            <a:r>
              <a:rPr lang="en-US" altLang="en-US" sz="1800"/>
              <a:t>across studies and evaluative</a:t>
            </a:r>
            <a:r>
              <a:rPr lang="tr-TR" altLang="en-US" sz="1800"/>
              <a:t> norms can be established.</a:t>
            </a:r>
          </a:p>
          <a:p>
            <a:pPr eaLnBrk="1" hangingPunct="1">
              <a:defRPr/>
            </a:pPr>
            <a:endParaRPr lang="tr-TR" altLang="en-US" sz="1800"/>
          </a:p>
          <a:p>
            <a:pPr eaLnBrk="1" hangingPunct="1">
              <a:defRPr/>
            </a:pPr>
            <a:r>
              <a:rPr lang="en-US" altLang="en-US" sz="1800" b="1">
                <a:solidFill>
                  <a:srgbClr val="FF0000"/>
                </a:solidFill>
              </a:rPr>
              <a:t>Customised services </a:t>
            </a:r>
            <a:r>
              <a:rPr lang="en-US" altLang="en-US" sz="1800"/>
              <a:t>offer a variety of marketing research services</a:t>
            </a:r>
            <a:r>
              <a:rPr lang="tr-TR" altLang="en-US" sz="1800"/>
              <a:t> </a:t>
            </a:r>
            <a:r>
              <a:rPr lang="en-US" altLang="en-US" sz="1800"/>
              <a:t>specifically</a:t>
            </a:r>
            <a:r>
              <a:rPr lang="tr-TR" altLang="en-US" sz="1800"/>
              <a:t> </a:t>
            </a:r>
            <a:r>
              <a:rPr lang="en-US" altLang="en-US" sz="1800"/>
              <a:t>designed to suit a </a:t>
            </a:r>
            <a:r>
              <a:rPr lang="en-US" altLang="en-US" sz="1800">
                <a:solidFill>
                  <a:srgbClr val="000099"/>
                </a:solidFill>
              </a:rPr>
              <a:t>client</a:t>
            </a:r>
            <a:r>
              <a:rPr lang="ja-JP" altLang="en-US" sz="1800">
                <a:solidFill>
                  <a:srgbClr val="000099"/>
                </a:solidFill>
              </a:rPr>
              <a:t>’</a:t>
            </a:r>
            <a:r>
              <a:rPr lang="en-US" altLang="ja-JP" sz="1800">
                <a:solidFill>
                  <a:srgbClr val="000099"/>
                </a:solidFill>
              </a:rPr>
              <a:t>s particular needs</a:t>
            </a:r>
            <a:r>
              <a:rPr lang="en-US" altLang="ja-JP" sz="1800"/>
              <a:t>. Each marketing</a:t>
            </a:r>
            <a:r>
              <a:rPr lang="tr-TR" altLang="ja-JP" sz="1800"/>
              <a:t> </a:t>
            </a:r>
            <a:r>
              <a:rPr lang="en-US" altLang="ja-JP" sz="1800"/>
              <a:t>research project is treated</a:t>
            </a:r>
            <a:r>
              <a:rPr lang="tr-TR" altLang="ja-JP" sz="1800"/>
              <a:t> uniquely.</a:t>
            </a:r>
          </a:p>
          <a:p>
            <a:pPr eaLnBrk="1" hangingPunct="1">
              <a:defRPr/>
            </a:pPr>
            <a:endParaRPr lang="tr-TR" altLang="en-US" sz="1800"/>
          </a:p>
          <a:p>
            <a:pPr eaLnBrk="1" hangingPunct="1">
              <a:defRPr/>
            </a:pPr>
            <a:r>
              <a:rPr lang="en-US" altLang="en-US" sz="1800" b="1">
                <a:solidFill>
                  <a:srgbClr val="FF0000"/>
                </a:solidFill>
              </a:rPr>
              <a:t>Internet services </a:t>
            </a:r>
            <a:r>
              <a:rPr lang="en-US" altLang="en-US" sz="1800"/>
              <a:t>offer a combination or variety of secondary data and</a:t>
            </a:r>
            <a:r>
              <a:rPr lang="tr-TR" altLang="en-US" sz="1800"/>
              <a:t> </a:t>
            </a:r>
            <a:r>
              <a:rPr lang="en-US" altLang="en-US" sz="1800"/>
              <a:t>intelligence</a:t>
            </a:r>
            <a:r>
              <a:rPr lang="tr-TR" altLang="en-US" sz="1800"/>
              <a:t> </a:t>
            </a:r>
            <a:r>
              <a:rPr lang="en-US" altLang="en-US" sz="1800"/>
              <a:t>gathering, survey or qualitative interviewing, and the analysis and</a:t>
            </a:r>
            <a:r>
              <a:rPr lang="tr-TR" altLang="en-US" sz="1800"/>
              <a:t> </a:t>
            </a:r>
            <a:r>
              <a:rPr lang="en-US" altLang="en-US" sz="1800"/>
              <a:t>publication of</a:t>
            </a:r>
            <a:r>
              <a:rPr lang="tr-TR" altLang="en-US" sz="1800"/>
              <a:t> </a:t>
            </a:r>
            <a:r>
              <a:rPr lang="en-US" altLang="en-US" sz="1800"/>
              <a:t>research findings, all through the Internet.</a:t>
            </a:r>
            <a:endParaRPr lang="tr-TR" altLang="en-US" sz="1800"/>
          </a:p>
        </p:txBody>
      </p:sp>
      <p:sp>
        <p:nvSpPr>
          <p:cNvPr id="89093"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F1299DD7-1BBC-6646-9B04-D22B9C12A38B}" type="slidenum">
              <a:rPr lang="en-US" altLang="en-US" sz="1400"/>
              <a:pPr>
                <a:spcBef>
                  <a:spcPct val="0"/>
                </a:spcBef>
                <a:buFontTx/>
                <a:buNone/>
              </a:pPr>
              <a:t>12</a:t>
            </a:fld>
            <a:endParaRPr lang="en-US" altLang="en-US" sz="1400"/>
          </a:p>
        </p:txBody>
      </p:sp>
    </p:spTree>
    <p:extLst>
      <p:ext uri="{BB962C8B-B14F-4D97-AF65-F5344CB8AC3E}">
        <p14:creationId xmlns:p14="http://schemas.microsoft.com/office/powerpoint/2010/main" val="181638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2480" t="11423" r="8032" b="19397"/>
          <a:stretch/>
        </p:blipFill>
        <p:spPr bwMode="auto">
          <a:xfrm>
            <a:off x="1740024" y="1032566"/>
            <a:ext cx="8748464" cy="5060731"/>
          </a:xfrm>
          <a:prstGeom prst="rect">
            <a:avLst/>
          </a:prstGeom>
          <a:ln w="228600" cap="sq" cmpd="thickThin">
            <a:solidFill>
              <a:srgbClr val="FF0000"/>
            </a:solidFill>
            <a:prstDash val="solid"/>
            <a:miter lim="800000"/>
          </a:ln>
          <a:effectLst>
            <a:innerShdw blurRad="76200">
              <a:srgbClr val="000000"/>
            </a:innerShdw>
          </a:effectLst>
          <a:extLst>
            <a:ext uri="{909E8E84-426E-40dd-AFC4-6F175D3DCCD1}"/>
          </a:extLst>
        </p:spPr>
      </p:pic>
      <p:sp>
        <p:nvSpPr>
          <p:cNvPr id="90114" name="Metin kutusu 1"/>
          <p:cNvSpPr txBox="1">
            <a:spLocks noChangeArrowheads="1"/>
          </p:cNvSpPr>
          <p:nvPr/>
        </p:nvSpPr>
        <p:spPr bwMode="auto">
          <a:xfrm>
            <a:off x="1766889" y="5003800"/>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endParaRPr lang="tr-TR" altLang="en-US" sz="1800"/>
          </a:p>
        </p:txBody>
      </p:sp>
      <p:sp>
        <p:nvSpPr>
          <p:cNvPr id="3" name="Dikdörtgen 2"/>
          <p:cNvSpPr/>
          <p:nvPr/>
        </p:nvSpPr>
        <p:spPr>
          <a:xfrm>
            <a:off x="1847850" y="49164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90116"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281C47DC-BD4A-8E4B-8BA5-2AD7316107A7}" type="slidenum">
              <a:rPr lang="en-US" altLang="en-US" sz="1400"/>
              <a:pPr>
                <a:spcBef>
                  <a:spcPct val="0"/>
                </a:spcBef>
                <a:buFontTx/>
                <a:buNone/>
              </a:pPr>
              <a:t>13</a:t>
            </a:fld>
            <a:endParaRPr lang="en-US" altLang="en-US" sz="1400"/>
          </a:p>
        </p:txBody>
      </p:sp>
      <p:cxnSp>
        <p:nvCxnSpPr>
          <p:cNvPr id="4" name="Straight Arrow Connector 3"/>
          <p:cNvCxnSpPr/>
          <p:nvPr/>
        </p:nvCxnSpPr>
        <p:spPr>
          <a:xfrm>
            <a:off x="7175501" y="2205039"/>
            <a:ext cx="576263" cy="71913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35206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2193"/>
                                        </p:tgtEl>
                                        <p:attrNameLst>
                                          <p:attrName>style.visibility</p:attrName>
                                        </p:attrNameLst>
                                      </p:cBhvr>
                                      <p:to>
                                        <p:strVal val="visible"/>
                                      </p:to>
                                    </p:set>
                                    <p:animEffect transition="in" filter="fade">
                                      <p:cBhvr>
                                        <p:cTn id="7" dur="500"/>
                                        <p:tgtEl>
                                          <p:spTgt spid="392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919288" y="476250"/>
            <a:ext cx="828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b="1">
                <a:solidFill>
                  <a:srgbClr val="0070C0"/>
                </a:solidFill>
              </a:rPr>
              <a:t>Limited-service suppliers </a:t>
            </a:r>
            <a:r>
              <a:rPr lang="en-US" altLang="en-US"/>
              <a:t>specialise in one or a few phases of a marketing</a:t>
            </a:r>
            <a:r>
              <a:rPr lang="tr-TR" altLang="en-US"/>
              <a:t> </a:t>
            </a:r>
            <a:r>
              <a:rPr lang="en-US" altLang="en-US"/>
              <a:t>research</a:t>
            </a:r>
            <a:r>
              <a:rPr lang="tr-TR" altLang="en-US"/>
              <a:t> </a:t>
            </a:r>
            <a:r>
              <a:rPr lang="en-US" altLang="en-US"/>
              <a:t>project. Services offered by such suppliers are classified as field</a:t>
            </a:r>
            <a:r>
              <a:rPr lang="tr-TR" altLang="en-US"/>
              <a:t> </a:t>
            </a:r>
            <a:r>
              <a:rPr lang="en-US" altLang="en-US"/>
              <a:t>services, coding and</a:t>
            </a:r>
            <a:r>
              <a:rPr lang="tr-TR" altLang="en-US"/>
              <a:t> </a:t>
            </a:r>
            <a:r>
              <a:rPr lang="en-US" altLang="en-US"/>
              <a:t>data entry, analytical services, data analysis, and branded products.</a:t>
            </a:r>
            <a:endParaRPr lang="tr-TR" altLang="en-US"/>
          </a:p>
        </p:txBody>
      </p:sp>
      <p:pic>
        <p:nvPicPr>
          <p:cNvPr id="38502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4862" t="36638" r="5731" b="39655"/>
          <a:stretch/>
        </p:blipFill>
        <p:spPr bwMode="auto">
          <a:xfrm>
            <a:off x="2195208" y="4108786"/>
            <a:ext cx="7729576" cy="173420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extLst>
        </p:spPr>
      </p:pic>
      <p:sp>
        <p:nvSpPr>
          <p:cNvPr id="91139"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32FC2367-0099-0548-92C5-D146BCD4F268}" type="slidenum">
              <a:rPr lang="en-US" altLang="en-US" sz="1400"/>
              <a:pPr>
                <a:spcBef>
                  <a:spcPct val="0"/>
                </a:spcBef>
                <a:buFontTx/>
                <a:buNone/>
              </a:pPr>
              <a:t>14</a:t>
            </a:fld>
            <a:endParaRPr lang="en-US" altLang="en-US" sz="1400"/>
          </a:p>
        </p:txBody>
      </p:sp>
      <p:cxnSp>
        <p:nvCxnSpPr>
          <p:cNvPr id="5" name="Straight Arrow Connector 4"/>
          <p:cNvCxnSpPr/>
          <p:nvPr/>
        </p:nvCxnSpPr>
        <p:spPr>
          <a:xfrm>
            <a:off x="2351088" y="4076701"/>
            <a:ext cx="576262"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 name="Straight Arrow Connector 5"/>
          <p:cNvCxnSpPr/>
          <p:nvPr/>
        </p:nvCxnSpPr>
        <p:spPr>
          <a:xfrm>
            <a:off x="3792539" y="4005264"/>
            <a:ext cx="574675" cy="71913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a:off x="5232401" y="4005264"/>
            <a:ext cx="576263" cy="71913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a:xfrm>
            <a:off x="6743701" y="4005264"/>
            <a:ext cx="576263" cy="71913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a:off x="8328026" y="4005264"/>
            <a:ext cx="576263" cy="71913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97770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85025"/>
                                        </p:tgtEl>
                                        <p:attrNameLst>
                                          <p:attrName>style.visibility</p:attrName>
                                        </p:attrNameLst>
                                      </p:cBhvr>
                                      <p:to>
                                        <p:strVal val="visible"/>
                                      </p:to>
                                    </p:set>
                                    <p:animEffect transition="in" filter="wheel(1)">
                                      <p:cBhvr>
                                        <p:cTn id="12" dur="2000"/>
                                        <p:tgtEl>
                                          <p:spTgt spid="3850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800" decel="100000"/>
                                        <p:tgtEl>
                                          <p:spTgt spid="8"/>
                                        </p:tgtEl>
                                      </p:cBhvr>
                                    </p:animEffect>
                                    <p:anim calcmode="lin" valueType="num">
                                      <p:cBhvr>
                                        <p:cTn id="42" dur="800" decel="100000" fill="hold"/>
                                        <p:tgtEl>
                                          <p:spTgt spid="8"/>
                                        </p:tgtEl>
                                        <p:attrNameLst>
                                          <p:attrName>style.rotation</p:attrName>
                                        </p:attrNameLst>
                                      </p:cBhvr>
                                      <p:tavLst>
                                        <p:tav tm="0">
                                          <p:val>
                                            <p:fltVal val="-90"/>
                                          </p:val>
                                        </p:tav>
                                        <p:tav tm="100000">
                                          <p:val>
                                            <p:fltVal val="0"/>
                                          </p:val>
                                        </p:tav>
                                      </p:tavLst>
                                    </p:anim>
                                    <p:anim calcmode="lin" valueType="num">
                                      <p:cBhvr>
                                        <p:cTn id="43" dur="800" decel="100000" fill="hold"/>
                                        <p:tgtEl>
                                          <p:spTgt spid="8"/>
                                        </p:tgtEl>
                                        <p:attrNameLst>
                                          <p:attrName>ppt_x</p:attrName>
                                        </p:attrNameLst>
                                      </p:cBhvr>
                                      <p:tavLst>
                                        <p:tav tm="0">
                                          <p:val>
                                            <p:strVal val="#ppt_x+0.4"/>
                                          </p:val>
                                        </p:tav>
                                        <p:tav tm="100000">
                                          <p:val>
                                            <p:strVal val="#ppt_x-0.05"/>
                                          </p:val>
                                        </p:tav>
                                      </p:tavLst>
                                    </p:anim>
                                    <p:anim calcmode="lin" valueType="num">
                                      <p:cBhvr>
                                        <p:cTn id="44" dur="800" decel="100000" fill="hold"/>
                                        <p:tgtEl>
                                          <p:spTgt spid="8"/>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ppt_w</p:attrName>
                                        </p:attrNameLst>
                                      </p:cBhvr>
                                      <p:tavLst>
                                        <p:tav tm="0">
                                          <p:val>
                                            <p:fltVal val="0"/>
                                          </p:val>
                                        </p:tav>
                                        <p:tav tm="100000">
                                          <p:val>
                                            <p:strVal val="#ppt_w"/>
                                          </p:val>
                                        </p:tav>
                                      </p:tavLst>
                                    </p:anim>
                                    <p:anim calcmode="lin" valueType="num">
                                      <p:cBhvr>
                                        <p:cTn id="52" dur="1000" fill="hold"/>
                                        <p:tgtEl>
                                          <p:spTgt spid="9"/>
                                        </p:tgtEl>
                                        <p:attrNameLst>
                                          <p:attrName>ppt_h</p:attrName>
                                        </p:attrNameLst>
                                      </p:cBhvr>
                                      <p:tavLst>
                                        <p:tav tm="0">
                                          <p:val>
                                            <p:fltVal val="0"/>
                                          </p:val>
                                        </p:tav>
                                        <p:tav tm="100000">
                                          <p:val>
                                            <p:strVal val="#ppt_h"/>
                                          </p:val>
                                        </p:tav>
                                      </p:tavLst>
                                    </p:anim>
                                    <p:anim calcmode="lin" valueType="num">
                                      <p:cBhvr>
                                        <p:cTn id="5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703389" y="115888"/>
            <a:ext cx="8569325"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1800" b="1" i="1">
                <a:solidFill>
                  <a:srgbClr val="7030A0"/>
                </a:solidFill>
                <a:latin typeface="Aharoni" charset="0"/>
              </a:rPr>
              <a:t>Field services </a:t>
            </a:r>
            <a:r>
              <a:rPr lang="en-US" altLang="en-US" sz="1800"/>
              <a:t>collect data through mail, personal interviews or telephone interviews,</a:t>
            </a:r>
            <a:r>
              <a:rPr lang="tr-TR" altLang="en-US" sz="1800"/>
              <a:t> </a:t>
            </a:r>
            <a:r>
              <a:rPr lang="en-US" altLang="en-US" sz="1800"/>
              <a:t>and firms that specialise in interviewing are called field service organisations.</a:t>
            </a:r>
            <a:r>
              <a:rPr lang="tr-TR" altLang="en-US" sz="1800"/>
              <a:t> </a:t>
            </a:r>
            <a:r>
              <a:rPr lang="en-US" altLang="en-US" sz="1800"/>
              <a:t>These organisations may range from small proprietary organisations that operate</a:t>
            </a:r>
            <a:r>
              <a:rPr lang="tr-TR" altLang="en-US" sz="1800"/>
              <a:t> </a:t>
            </a:r>
            <a:r>
              <a:rPr lang="en-US" altLang="en-US" sz="1800"/>
              <a:t>locally to large multinationals. </a:t>
            </a:r>
            <a:endParaRPr lang="tr-TR" altLang="en-US" sz="1800"/>
          </a:p>
          <a:p>
            <a:pPr algn="just" eaLnBrk="1" hangingPunct="1">
              <a:spcBef>
                <a:spcPct val="0"/>
              </a:spcBef>
              <a:buFontTx/>
              <a:buNone/>
            </a:pPr>
            <a:endParaRPr lang="tr-TR" altLang="en-US" sz="1800"/>
          </a:p>
          <a:p>
            <a:pPr algn="just" eaLnBrk="1" hangingPunct="1">
              <a:spcBef>
                <a:spcPct val="0"/>
              </a:spcBef>
              <a:buFontTx/>
              <a:buNone/>
            </a:pPr>
            <a:r>
              <a:rPr lang="en-US" altLang="en-US" sz="1800" b="1" i="1">
                <a:solidFill>
                  <a:srgbClr val="7030A0"/>
                </a:solidFill>
                <a:latin typeface="Aharoni" charset="0"/>
              </a:rPr>
              <a:t>Coding and data entry services </a:t>
            </a:r>
            <a:r>
              <a:rPr lang="en-US" altLang="en-US" sz="1800"/>
              <a:t>include editing completed questionnaires,</a:t>
            </a:r>
            <a:r>
              <a:rPr lang="tr-TR" altLang="en-US" sz="1800"/>
              <a:t> </a:t>
            </a:r>
            <a:r>
              <a:rPr lang="en-US" altLang="en-US" sz="1800"/>
              <a:t>developing</a:t>
            </a:r>
            <a:r>
              <a:rPr lang="tr-TR" altLang="en-US" sz="1800"/>
              <a:t> </a:t>
            </a:r>
            <a:r>
              <a:rPr lang="en-US" altLang="en-US" sz="1800"/>
              <a:t>a coding scheme, and transcribing the data on to diskettes or magnetic tapes</a:t>
            </a:r>
            <a:r>
              <a:rPr lang="tr-TR" altLang="en-US" sz="1800"/>
              <a:t> </a:t>
            </a:r>
            <a:r>
              <a:rPr lang="en-US" altLang="en-US" sz="1800"/>
              <a:t>for input into a computer.</a:t>
            </a:r>
            <a:endParaRPr lang="tr-TR" altLang="en-US" sz="1800"/>
          </a:p>
          <a:p>
            <a:pPr algn="just" eaLnBrk="1" hangingPunct="1">
              <a:spcBef>
                <a:spcPct val="0"/>
              </a:spcBef>
              <a:buFontTx/>
              <a:buNone/>
            </a:pPr>
            <a:endParaRPr lang="en-US" altLang="en-US" sz="1800"/>
          </a:p>
          <a:p>
            <a:pPr algn="just" eaLnBrk="1" hangingPunct="1">
              <a:spcBef>
                <a:spcPct val="0"/>
              </a:spcBef>
              <a:buFontTx/>
              <a:buNone/>
            </a:pPr>
            <a:r>
              <a:rPr lang="tr-TR" altLang="en-US" sz="1800" b="1" i="1">
                <a:solidFill>
                  <a:srgbClr val="7030A0"/>
                </a:solidFill>
                <a:latin typeface="Aharoni" charset="0"/>
              </a:rPr>
              <a:t>Analytical services </a:t>
            </a:r>
            <a:r>
              <a:rPr lang="tr-TR" altLang="en-US" sz="1800"/>
              <a:t>include designing and pretesting questionnaires, determining</a:t>
            </a:r>
          </a:p>
          <a:p>
            <a:pPr algn="just" eaLnBrk="1" hangingPunct="1">
              <a:spcBef>
                <a:spcPct val="0"/>
              </a:spcBef>
              <a:buFontTx/>
              <a:buNone/>
            </a:pPr>
            <a:r>
              <a:rPr lang="en-US" altLang="en-US" sz="1800"/>
              <a:t>the best means of collecting data, and designing sampling plans, as well as other</a:t>
            </a:r>
          </a:p>
          <a:p>
            <a:pPr algn="just" eaLnBrk="1" hangingPunct="1">
              <a:spcBef>
                <a:spcPct val="0"/>
              </a:spcBef>
              <a:buFontTx/>
              <a:buNone/>
            </a:pPr>
            <a:r>
              <a:rPr lang="en-US" altLang="en-US" sz="1800"/>
              <a:t>aspects of the research design. </a:t>
            </a:r>
            <a:endParaRPr lang="tr-TR" altLang="en-US" sz="1800"/>
          </a:p>
          <a:p>
            <a:pPr algn="just" eaLnBrk="1" hangingPunct="1">
              <a:spcBef>
                <a:spcPct val="0"/>
              </a:spcBef>
              <a:buFontTx/>
              <a:buNone/>
            </a:pPr>
            <a:endParaRPr lang="tr-TR" altLang="en-US" sz="1800" b="1"/>
          </a:p>
          <a:p>
            <a:pPr algn="just" eaLnBrk="1" hangingPunct="1">
              <a:spcBef>
                <a:spcPct val="0"/>
              </a:spcBef>
              <a:buFontTx/>
              <a:buNone/>
            </a:pPr>
            <a:r>
              <a:rPr lang="en-US" altLang="en-US" sz="1800" b="1" i="1">
                <a:solidFill>
                  <a:srgbClr val="7030A0"/>
                </a:solidFill>
                <a:latin typeface="Aharoni" charset="0"/>
              </a:rPr>
              <a:t>Data analysis services</a:t>
            </a:r>
            <a:r>
              <a:rPr lang="en-US" altLang="en-US" sz="1800" b="1">
                <a:solidFill>
                  <a:srgbClr val="7030A0"/>
                </a:solidFill>
              </a:rPr>
              <a:t> </a:t>
            </a:r>
            <a:r>
              <a:rPr lang="en-US" altLang="en-US" sz="1800"/>
              <a:t>are offered by firms, that specialise</a:t>
            </a:r>
            <a:r>
              <a:rPr lang="tr-TR" altLang="en-US" sz="1800"/>
              <a:t> </a:t>
            </a:r>
            <a:r>
              <a:rPr lang="en-US" altLang="en-US" sz="1800"/>
              <a:t>in computer analysis of quantitative data such as those obtained in large</a:t>
            </a:r>
            <a:r>
              <a:rPr lang="tr-TR" altLang="en-US" sz="1800"/>
              <a:t> </a:t>
            </a:r>
            <a:r>
              <a:rPr lang="en-US" altLang="en-US" sz="1800"/>
              <a:t>surveys. Initially, most data analysis firms supplied only tabulations and cross-tabulations. Now, many firms offer sophisticated data analysis using advanced</a:t>
            </a:r>
            <a:r>
              <a:rPr lang="tr-TR" altLang="en-US" sz="1800"/>
              <a:t> </a:t>
            </a:r>
            <a:r>
              <a:rPr lang="en-US" altLang="en-US" sz="1800"/>
              <a:t>statistical techniques. </a:t>
            </a:r>
            <a:endParaRPr lang="tr-TR" altLang="en-US" sz="1800"/>
          </a:p>
          <a:p>
            <a:pPr algn="just" eaLnBrk="1" hangingPunct="1">
              <a:spcBef>
                <a:spcPct val="0"/>
              </a:spcBef>
              <a:buFontTx/>
              <a:buNone/>
            </a:pPr>
            <a:endParaRPr lang="tr-TR" altLang="en-US" sz="1800"/>
          </a:p>
          <a:p>
            <a:pPr algn="just" eaLnBrk="1" hangingPunct="1">
              <a:spcBef>
                <a:spcPct val="0"/>
              </a:spcBef>
              <a:buFontTx/>
              <a:buNone/>
            </a:pPr>
            <a:r>
              <a:rPr lang="en-US" altLang="en-US" sz="1800" b="1" i="1">
                <a:solidFill>
                  <a:srgbClr val="7030A0"/>
                </a:solidFill>
                <a:latin typeface="Aharoni" charset="0"/>
              </a:rPr>
              <a:t>Branded marketing research products </a:t>
            </a:r>
            <a:r>
              <a:rPr lang="en-US" altLang="en-US" sz="1800"/>
              <a:t>and services are specialised data</a:t>
            </a:r>
            <a:r>
              <a:rPr lang="tr-TR" altLang="en-US" sz="1800"/>
              <a:t> </a:t>
            </a:r>
            <a:r>
              <a:rPr lang="en-US" altLang="en-US" sz="1800"/>
              <a:t>collection</a:t>
            </a:r>
            <a:r>
              <a:rPr lang="tr-TR" altLang="en-US" sz="1800"/>
              <a:t> </a:t>
            </a:r>
            <a:r>
              <a:rPr lang="en-US" altLang="en-US" sz="1800"/>
              <a:t>and analysis procedures developed to address specific types of marketing research</a:t>
            </a:r>
            <a:r>
              <a:rPr lang="tr-TR" altLang="en-US" sz="1800"/>
              <a:t> </a:t>
            </a:r>
            <a:r>
              <a:rPr lang="en-US" altLang="en-US" sz="1800"/>
              <a:t>problems. These procedures may be patented, given brand names, and marketed like</a:t>
            </a:r>
            <a:r>
              <a:rPr lang="tr-TR" altLang="en-US" sz="1800"/>
              <a:t> </a:t>
            </a:r>
            <a:r>
              <a:rPr lang="en-US" altLang="en-US" sz="1800"/>
              <a:t>any other branded product. </a:t>
            </a:r>
            <a:r>
              <a:rPr lang="en-US" altLang="en-US" sz="1800" i="1"/>
              <a:t>Microscope </a:t>
            </a:r>
            <a:r>
              <a:rPr lang="en-US" altLang="en-US" sz="1800"/>
              <a:t>by Retail Marketing (In-Store) Services is an</a:t>
            </a:r>
            <a:r>
              <a:rPr lang="tr-TR" altLang="en-US" sz="1800"/>
              <a:t> </a:t>
            </a:r>
            <a:r>
              <a:rPr lang="en-US" altLang="en-US" sz="1800"/>
              <a:t>example of a branded product</a:t>
            </a:r>
            <a:r>
              <a:rPr lang="tr-TR" altLang="en-US" sz="1800"/>
              <a:t>.</a:t>
            </a:r>
          </a:p>
        </p:txBody>
      </p:sp>
      <p:sp>
        <p:nvSpPr>
          <p:cNvPr id="92162"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1B67D563-9F08-BC40-8584-921759951122}" type="slidenum">
              <a:rPr lang="en-US" altLang="en-US" sz="1400"/>
              <a:pPr>
                <a:spcBef>
                  <a:spcPct val="0"/>
                </a:spcBef>
                <a:buFontTx/>
                <a:buNone/>
              </a:pPr>
              <a:t>15</a:t>
            </a:fld>
            <a:endParaRPr lang="en-US" altLang="en-US" sz="1400"/>
          </a:p>
        </p:txBody>
      </p:sp>
    </p:spTree>
    <p:extLst>
      <p:ext uri="{BB962C8B-B14F-4D97-AF65-F5344CB8AC3E}">
        <p14:creationId xmlns:p14="http://schemas.microsoft.com/office/powerpoint/2010/main" val="195650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barn(inVertical)">
                                      <p:cBhvr>
                                        <p:cTn id="20" dur="500"/>
                                        <p:tgtEl>
                                          <p:spTgt spid="2">
                                            <p:txEl>
                                              <p:pRg st="5" end="5"/>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arn(inVertical)">
                                      <p:cBhvr>
                                        <p:cTn id="23" dur="500"/>
                                        <p:tgtEl>
                                          <p:spTgt spid="2">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anim calcmode="lin" valueType="num">
                                      <p:cBhvr>
                                        <p:cTn id="2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2444750" y="844550"/>
            <a:ext cx="7302500" cy="5930900"/>
          </a:xfrm>
          <a:prstGeom prst="diamond">
            <a:avLst/>
          </a:prstGeom>
          <a:solidFill>
            <a:srgbClr val="7FFF06"/>
          </a:solidFill>
          <a:ln w="12700">
            <a:solidFill>
              <a:schemeClr val="tx1"/>
            </a:solidFill>
            <a:miter lim="800000"/>
            <a:headEnd/>
            <a:tailEnd/>
          </a:ln>
          <a:effectLst>
            <a:outerShdw blurRad="63500" dist="89803" dir="2700000" algn="ctr" rotWithShape="0">
              <a:srgbClr val="037C03">
                <a:alpha val="74998"/>
              </a:srgbClr>
            </a:outerShdw>
          </a:effectLst>
        </p:spPr>
        <p:txBody>
          <a:bodyPr wrap="none" anchor="ctr"/>
          <a:lstStyle/>
          <a:p>
            <a:pPr eaLnBrk="1" hangingPunct="1">
              <a:defRPr/>
            </a:pPr>
            <a:endParaRPr lang="tr-TR">
              <a:ea typeface="ＭＳ Ｐゴシック" charset="0"/>
            </a:endParaRPr>
          </a:p>
        </p:txBody>
      </p:sp>
      <p:sp>
        <p:nvSpPr>
          <p:cNvPr id="47107" name="Rectangle 3"/>
          <p:cNvSpPr>
            <a:spLocks noChangeArrowheads="1"/>
          </p:cNvSpPr>
          <p:nvPr/>
        </p:nvSpPr>
        <p:spPr bwMode="auto">
          <a:xfrm>
            <a:off x="5143500" y="6019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75000"/>
              </a:lnSpc>
            </a:pPr>
            <a:r>
              <a:rPr lang="en-US" altLang="en-US" sz="2000" b="1">
                <a:solidFill>
                  <a:schemeClr val="bg2"/>
                </a:solidFill>
              </a:rPr>
              <a:t>Competitors</a:t>
            </a:r>
          </a:p>
        </p:txBody>
      </p:sp>
      <p:sp>
        <p:nvSpPr>
          <p:cNvPr id="47108" name="Rectangle 4"/>
          <p:cNvSpPr>
            <a:spLocks noChangeArrowheads="1"/>
          </p:cNvSpPr>
          <p:nvPr/>
        </p:nvSpPr>
        <p:spPr bwMode="auto">
          <a:xfrm>
            <a:off x="5286376" y="1219200"/>
            <a:ext cx="172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75000"/>
              </a:lnSpc>
            </a:pPr>
            <a:r>
              <a:rPr lang="en-US" altLang="en-US" b="1">
                <a:solidFill>
                  <a:schemeClr val="bg2"/>
                </a:solidFill>
              </a:rPr>
              <a:t>Marketing</a:t>
            </a:r>
          </a:p>
          <a:p>
            <a:pPr algn="ctr">
              <a:lnSpc>
                <a:spcPct val="75000"/>
              </a:lnSpc>
            </a:pPr>
            <a:r>
              <a:rPr lang="en-US" altLang="en-US" b="1">
                <a:solidFill>
                  <a:schemeClr val="bg2"/>
                </a:solidFill>
              </a:rPr>
              <a:t>intermediaries</a:t>
            </a:r>
          </a:p>
        </p:txBody>
      </p:sp>
      <p:sp>
        <p:nvSpPr>
          <p:cNvPr id="47109" name="Rectangle 5"/>
          <p:cNvSpPr>
            <a:spLocks noChangeArrowheads="1"/>
          </p:cNvSpPr>
          <p:nvPr/>
        </p:nvSpPr>
        <p:spPr bwMode="auto">
          <a:xfrm>
            <a:off x="8369300" y="37338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75000"/>
              </a:lnSpc>
            </a:pPr>
            <a:r>
              <a:rPr lang="en-US" altLang="en-US" sz="2000" b="1">
                <a:solidFill>
                  <a:schemeClr val="bg2"/>
                </a:solidFill>
              </a:rPr>
              <a:t>Publics</a:t>
            </a:r>
          </a:p>
        </p:txBody>
      </p:sp>
      <p:sp>
        <p:nvSpPr>
          <p:cNvPr id="47110" name="Rectangle 6"/>
          <p:cNvSpPr>
            <a:spLocks noChangeArrowheads="1"/>
          </p:cNvSpPr>
          <p:nvPr/>
        </p:nvSpPr>
        <p:spPr bwMode="auto">
          <a:xfrm>
            <a:off x="2667000" y="36576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75000"/>
              </a:lnSpc>
            </a:pPr>
            <a:r>
              <a:rPr lang="en-US" altLang="en-US" sz="2000" b="1">
                <a:solidFill>
                  <a:schemeClr val="bg2"/>
                </a:solidFill>
              </a:rPr>
              <a:t>Suppliers</a:t>
            </a:r>
          </a:p>
        </p:txBody>
      </p:sp>
      <p:sp>
        <p:nvSpPr>
          <p:cNvPr id="47111" name="Rectangle 7"/>
          <p:cNvSpPr>
            <a:spLocks noGrp="1" noChangeArrowheads="1"/>
          </p:cNvSpPr>
          <p:nvPr>
            <p:ph type="title"/>
          </p:nvPr>
        </p:nvSpPr>
        <p:spPr>
          <a:xfrm>
            <a:off x="1790700" y="381000"/>
            <a:ext cx="8458200" cy="990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3470" dir="2700000" algn="ctr" rotWithShape="0">
                    <a:schemeClr val="bg2"/>
                  </a:outerShdw>
                </a:effectLst>
              </a14:hiddenEffects>
            </a:ext>
          </a:extLst>
        </p:spPr>
        <p:txBody>
          <a:bodyPr vert="horz" lIns="90488" tIns="44450" rIns="90488" bIns="44450" rtlCol="0" anchor="b">
            <a:normAutofit fontScale="90000"/>
          </a:bodyPr>
          <a:lstStyle/>
          <a:p>
            <a:pPr eaLnBrk="1" hangingPunct="1"/>
            <a:r>
              <a:rPr lang="en-US" altLang="en-US">
                <a:ea typeface="ＭＳ Ｐゴシック" charset="-128"/>
              </a:rPr>
              <a:t>      Factors Influencing Company                                      Marketing          Strategy</a:t>
            </a:r>
          </a:p>
        </p:txBody>
      </p:sp>
      <p:grpSp>
        <p:nvGrpSpPr>
          <p:cNvPr id="47112" name="Group 8"/>
          <p:cNvGrpSpPr>
            <a:grpSpLocks/>
          </p:cNvGrpSpPr>
          <p:nvPr/>
        </p:nvGrpSpPr>
        <p:grpSpPr bwMode="auto">
          <a:xfrm>
            <a:off x="3822700" y="1612900"/>
            <a:ext cx="4546600" cy="4394200"/>
            <a:chOff x="1448" y="1016"/>
            <a:chExt cx="2864" cy="2768"/>
          </a:xfrm>
        </p:grpSpPr>
        <p:sp>
          <p:nvSpPr>
            <p:cNvPr id="93210" name="Oval 9"/>
            <p:cNvSpPr>
              <a:spLocks noChangeArrowheads="1"/>
            </p:cNvSpPr>
            <p:nvPr/>
          </p:nvSpPr>
          <p:spPr bwMode="auto">
            <a:xfrm>
              <a:off x="1448" y="1016"/>
              <a:ext cx="2864" cy="2768"/>
            </a:xfrm>
            <a:prstGeom prst="ellipse">
              <a:avLst/>
            </a:prstGeom>
            <a:solidFill>
              <a:srgbClr val="FAFD00"/>
            </a:solidFill>
            <a:ln w="25400">
              <a:solidFill>
                <a:schemeClr val="bg2"/>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tr-TR" altLang="en-US"/>
            </a:p>
          </p:txBody>
        </p:sp>
        <p:sp>
          <p:nvSpPr>
            <p:cNvPr id="93211" name="Rectangle 10"/>
            <p:cNvSpPr>
              <a:spLocks noChangeArrowheads="1"/>
            </p:cNvSpPr>
            <p:nvPr/>
          </p:nvSpPr>
          <p:spPr bwMode="auto">
            <a:xfrm rot="-2820000">
              <a:off x="1562" y="1424"/>
              <a:ext cx="1009"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75000"/>
                </a:lnSpc>
              </a:pPr>
              <a:r>
                <a:rPr lang="en-US" altLang="en-US" b="1">
                  <a:solidFill>
                    <a:srgbClr val="CC0099"/>
                  </a:solidFill>
                </a:rPr>
                <a:t>Marketing</a:t>
              </a:r>
            </a:p>
            <a:p>
              <a:pPr algn="ctr">
                <a:lnSpc>
                  <a:spcPct val="75000"/>
                </a:lnSpc>
              </a:pPr>
              <a:r>
                <a:rPr lang="en-US" altLang="en-US" b="1">
                  <a:solidFill>
                    <a:srgbClr val="CC0099"/>
                  </a:solidFill>
                </a:rPr>
                <a:t>information</a:t>
              </a:r>
            </a:p>
            <a:p>
              <a:pPr algn="ctr">
                <a:lnSpc>
                  <a:spcPct val="75000"/>
                </a:lnSpc>
              </a:pPr>
              <a:r>
                <a:rPr lang="en-US" altLang="en-US" b="1">
                  <a:solidFill>
                    <a:srgbClr val="CC0099"/>
                  </a:solidFill>
                </a:rPr>
                <a:t>system</a:t>
              </a:r>
            </a:p>
          </p:txBody>
        </p:sp>
        <p:sp>
          <p:nvSpPr>
            <p:cNvPr id="93212" name="Arc 11"/>
            <p:cNvSpPr>
              <a:spLocks/>
            </p:cNvSpPr>
            <p:nvPr/>
          </p:nvSpPr>
          <p:spPr bwMode="auto">
            <a:xfrm rot="-840000">
              <a:off x="1742" y="2069"/>
              <a:ext cx="211"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99"/>
                  </a:moveTo>
                  <a:cubicBezTo>
                    <a:pt x="0" y="9710"/>
                    <a:pt x="9608" y="56"/>
                    <a:pt x="21498" y="0"/>
                  </a:cubicBezTo>
                </a:path>
                <a:path w="21600" h="21600" stroke="0" extrusionOk="0">
                  <a:moveTo>
                    <a:pt x="0" y="21599"/>
                  </a:moveTo>
                  <a:cubicBezTo>
                    <a:pt x="0" y="9710"/>
                    <a:pt x="9608" y="56"/>
                    <a:pt x="21498" y="0"/>
                  </a:cubicBezTo>
                  <a:lnTo>
                    <a:pt x="21600" y="21600"/>
                  </a:lnTo>
                  <a:lnTo>
                    <a:pt x="0" y="21599"/>
                  </a:lnTo>
                  <a:close/>
                </a:path>
              </a:pathLst>
            </a:custGeom>
            <a:noFill/>
            <a:ln w="25400" cap="rnd">
              <a:solidFill>
                <a:schemeClr val="bg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13" name="Rectangle 12"/>
            <p:cNvSpPr>
              <a:spLocks noChangeArrowheads="1"/>
            </p:cNvSpPr>
            <p:nvPr/>
          </p:nvSpPr>
          <p:spPr bwMode="auto">
            <a:xfrm rot="2280000">
              <a:off x="3065" y="1301"/>
              <a:ext cx="100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75000"/>
                </a:lnSpc>
              </a:pPr>
              <a:r>
                <a:rPr lang="en-US" altLang="en-US" b="1">
                  <a:solidFill>
                    <a:srgbClr val="CC0099"/>
                  </a:solidFill>
                </a:rPr>
                <a:t>Marketing</a:t>
              </a:r>
            </a:p>
            <a:p>
              <a:pPr algn="ctr">
                <a:lnSpc>
                  <a:spcPct val="75000"/>
                </a:lnSpc>
              </a:pPr>
              <a:r>
                <a:rPr lang="en-US" altLang="en-US" b="1">
                  <a:solidFill>
                    <a:srgbClr val="CC0099"/>
                  </a:solidFill>
                </a:rPr>
                <a:t>planning</a:t>
              </a:r>
            </a:p>
            <a:p>
              <a:pPr algn="ctr">
                <a:lnSpc>
                  <a:spcPct val="75000"/>
                </a:lnSpc>
              </a:pPr>
              <a:r>
                <a:rPr lang="en-US" altLang="en-US" b="1">
                  <a:solidFill>
                    <a:srgbClr val="CC0099"/>
                  </a:solidFill>
                </a:rPr>
                <a:t>system</a:t>
              </a:r>
            </a:p>
          </p:txBody>
        </p:sp>
        <p:sp>
          <p:nvSpPr>
            <p:cNvPr id="93214" name="Arc 13"/>
            <p:cNvSpPr>
              <a:spLocks/>
            </p:cNvSpPr>
            <p:nvPr/>
          </p:nvSpPr>
          <p:spPr bwMode="auto">
            <a:xfrm rot="4560000">
              <a:off x="2780" y="1122"/>
              <a:ext cx="213" cy="5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99"/>
                  </a:moveTo>
                  <a:cubicBezTo>
                    <a:pt x="0" y="9710"/>
                    <a:pt x="9608" y="56"/>
                    <a:pt x="21498" y="0"/>
                  </a:cubicBezTo>
                </a:path>
                <a:path w="21600" h="21600" stroke="0" extrusionOk="0">
                  <a:moveTo>
                    <a:pt x="0" y="21599"/>
                  </a:moveTo>
                  <a:cubicBezTo>
                    <a:pt x="0" y="9710"/>
                    <a:pt x="9608" y="56"/>
                    <a:pt x="21498" y="0"/>
                  </a:cubicBezTo>
                  <a:lnTo>
                    <a:pt x="21600" y="21600"/>
                  </a:lnTo>
                  <a:lnTo>
                    <a:pt x="0" y="21599"/>
                  </a:lnTo>
                  <a:close/>
                </a:path>
              </a:pathLst>
            </a:custGeom>
            <a:noFill/>
            <a:ln w="25400" cap="rnd">
              <a:solidFill>
                <a:schemeClr val="bg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15" name="Arc 14"/>
            <p:cNvSpPr>
              <a:spLocks/>
            </p:cNvSpPr>
            <p:nvPr/>
          </p:nvSpPr>
          <p:spPr bwMode="auto">
            <a:xfrm rot="840000">
              <a:off x="3893" y="2117"/>
              <a:ext cx="211" cy="41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5400" cap="rnd">
              <a:solidFill>
                <a:schemeClr val="bg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16" name="Rectangle 15"/>
            <p:cNvSpPr>
              <a:spLocks noChangeArrowheads="1"/>
            </p:cNvSpPr>
            <p:nvPr/>
          </p:nvSpPr>
          <p:spPr bwMode="auto">
            <a:xfrm rot="2700000">
              <a:off x="1467" y="2997"/>
              <a:ext cx="100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70000"/>
                </a:lnSpc>
              </a:pPr>
              <a:r>
                <a:rPr lang="en-US" altLang="en-US" b="1">
                  <a:solidFill>
                    <a:srgbClr val="CC0099"/>
                  </a:solidFill>
                </a:rPr>
                <a:t>Marketing</a:t>
              </a:r>
            </a:p>
            <a:p>
              <a:pPr algn="ctr">
                <a:lnSpc>
                  <a:spcPct val="70000"/>
                </a:lnSpc>
              </a:pPr>
              <a:r>
                <a:rPr lang="en-US" altLang="en-US" b="1">
                  <a:solidFill>
                    <a:srgbClr val="CC0099"/>
                  </a:solidFill>
                </a:rPr>
                <a:t>organization</a:t>
              </a:r>
            </a:p>
            <a:p>
              <a:pPr algn="ctr">
                <a:lnSpc>
                  <a:spcPct val="70000"/>
                </a:lnSpc>
              </a:pPr>
              <a:r>
                <a:rPr lang="en-US" altLang="en-US" b="1">
                  <a:solidFill>
                    <a:srgbClr val="CC0099"/>
                  </a:solidFill>
                </a:rPr>
                <a:t>system</a:t>
              </a:r>
            </a:p>
          </p:txBody>
        </p:sp>
        <p:sp>
          <p:nvSpPr>
            <p:cNvPr id="93217" name="Rectangle 16"/>
            <p:cNvSpPr>
              <a:spLocks noChangeArrowheads="1"/>
            </p:cNvSpPr>
            <p:nvPr/>
          </p:nvSpPr>
          <p:spPr bwMode="auto">
            <a:xfrm rot="-3000000">
              <a:off x="3241" y="2971"/>
              <a:ext cx="1100"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70000"/>
                </a:lnSpc>
              </a:pPr>
              <a:r>
                <a:rPr lang="en-US" altLang="en-US" b="1">
                  <a:solidFill>
                    <a:srgbClr val="CC0099"/>
                  </a:solidFill>
                </a:rPr>
                <a:t>Marketing</a:t>
              </a:r>
            </a:p>
            <a:p>
              <a:pPr algn="ctr">
                <a:lnSpc>
                  <a:spcPct val="70000"/>
                </a:lnSpc>
              </a:pPr>
              <a:r>
                <a:rPr lang="en-US" altLang="en-US" b="1">
                  <a:solidFill>
                    <a:srgbClr val="CC0099"/>
                  </a:solidFill>
                </a:rPr>
                <a:t>Implementation </a:t>
              </a:r>
            </a:p>
            <a:p>
              <a:pPr algn="ctr">
                <a:lnSpc>
                  <a:spcPct val="70000"/>
                </a:lnSpc>
              </a:pPr>
              <a:r>
                <a:rPr lang="en-US" altLang="en-US" b="1">
                  <a:solidFill>
                    <a:srgbClr val="CC0099"/>
                  </a:solidFill>
                </a:rPr>
                <a:t>system </a:t>
              </a:r>
            </a:p>
          </p:txBody>
        </p:sp>
      </p:grpSp>
      <p:sp>
        <p:nvSpPr>
          <p:cNvPr id="93192" name="Arc 17"/>
          <p:cNvSpPr>
            <a:spLocks/>
          </p:cNvSpPr>
          <p:nvPr/>
        </p:nvSpPr>
        <p:spPr bwMode="auto">
          <a:xfrm rot="6480000">
            <a:off x="5922170" y="5210970"/>
            <a:ext cx="339725" cy="833437"/>
          </a:xfrm>
          <a:custGeom>
            <a:avLst/>
            <a:gdLst>
              <a:gd name="T0" fmla="*/ 0 w 21702"/>
              <a:gd name="T1" fmla="*/ 0 h 21600"/>
              <a:gd name="T2" fmla="*/ 2147483646 w 21702"/>
              <a:gd name="T3" fmla="*/ 2147483646 h 21600"/>
              <a:gd name="T4" fmla="*/ 2147483646 w 21702"/>
              <a:gd name="T5" fmla="*/ 2147483646 h 21600"/>
              <a:gd name="T6" fmla="*/ 0 60000 65536"/>
              <a:gd name="T7" fmla="*/ 0 60000 65536"/>
              <a:gd name="T8" fmla="*/ 0 60000 65536"/>
            </a:gdLst>
            <a:ahLst/>
            <a:cxnLst>
              <a:cxn ang="T6">
                <a:pos x="T0" y="T1"/>
              </a:cxn>
              <a:cxn ang="T7">
                <a:pos x="T2" y="T3"/>
              </a:cxn>
              <a:cxn ang="T8">
                <a:pos x="T4" y="T5"/>
              </a:cxn>
            </a:cxnLst>
            <a:rect l="0" t="0" r="r" b="b"/>
            <a:pathLst>
              <a:path w="21702" h="21600" fill="none" extrusionOk="0">
                <a:moveTo>
                  <a:pt x="0" y="0"/>
                </a:moveTo>
                <a:cubicBezTo>
                  <a:pt x="34" y="0"/>
                  <a:pt x="68" y="0"/>
                  <a:pt x="102" y="0"/>
                </a:cubicBezTo>
                <a:cubicBezTo>
                  <a:pt x="12031" y="0"/>
                  <a:pt x="21702" y="9670"/>
                  <a:pt x="21702" y="21600"/>
                </a:cubicBezTo>
              </a:path>
              <a:path w="21702" h="21600" stroke="0" extrusionOk="0">
                <a:moveTo>
                  <a:pt x="0" y="0"/>
                </a:moveTo>
                <a:cubicBezTo>
                  <a:pt x="34" y="0"/>
                  <a:pt x="68" y="0"/>
                  <a:pt x="102" y="0"/>
                </a:cubicBezTo>
                <a:cubicBezTo>
                  <a:pt x="12031" y="0"/>
                  <a:pt x="21702" y="9670"/>
                  <a:pt x="21702" y="21600"/>
                </a:cubicBezTo>
                <a:lnTo>
                  <a:pt x="102" y="21600"/>
                </a:lnTo>
                <a:lnTo>
                  <a:pt x="0" y="0"/>
                </a:lnTo>
                <a:close/>
              </a:path>
            </a:pathLst>
          </a:custGeom>
          <a:noFill/>
          <a:ln w="25400" cap="rnd">
            <a:solidFill>
              <a:schemeClr val="bg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7114" name="Group 18"/>
          <p:cNvGrpSpPr>
            <a:grpSpLocks/>
          </p:cNvGrpSpPr>
          <p:nvPr/>
        </p:nvGrpSpPr>
        <p:grpSpPr bwMode="auto">
          <a:xfrm>
            <a:off x="4637088" y="2374900"/>
            <a:ext cx="3022600" cy="3022600"/>
            <a:chOff x="1928" y="1496"/>
            <a:chExt cx="1904" cy="1904"/>
          </a:xfrm>
        </p:grpSpPr>
        <p:sp>
          <p:nvSpPr>
            <p:cNvPr id="93204" name="Oval 19"/>
            <p:cNvSpPr>
              <a:spLocks noChangeArrowheads="1"/>
            </p:cNvSpPr>
            <p:nvPr/>
          </p:nvSpPr>
          <p:spPr bwMode="auto">
            <a:xfrm>
              <a:off x="1928" y="1496"/>
              <a:ext cx="1904" cy="1904"/>
            </a:xfrm>
            <a:prstGeom prst="ellipse">
              <a:avLst/>
            </a:prstGeom>
            <a:solidFill>
              <a:srgbClr val="FCFEB9"/>
            </a:solidFill>
            <a:ln w="25400">
              <a:solidFill>
                <a:schemeClr val="bg2"/>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tr-TR" altLang="en-US"/>
            </a:p>
          </p:txBody>
        </p:sp>
        <p:sp>
          <p:nvSpPr>
            <p:cNvPr id="93205" name="Line 20"/>
            <p:cNvSpPr>
              <a:spLocks noChangeShapeType="1"/>
            </p:cNvSpPr>
            <p:nvPr/>
          </p:nvSpPr>
          <p:spPr bwMode="auto">
            <a:xfrm>
              <a:off x="2168" y="1832"/>
              <a:ext cx="464" cy="36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6" name="Line 21"/>
            <p:cNvSpPr>
              <a:spLocks noChangeShapeType="1"/>
            </p:cNvSpPr>
            <p:nvPr/>
          </p:nvSpPr>
          <p:spPr bwMode="auto">
            <a:xfrm>
              <a:off x="3128" y="2696"/>
              <a:ext cx="416" cy="36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7" name="Line 22"/>
            <p:cNvSpPr>
              <a:spLocks noChangeShapeType="1"/>
            </p:cNvSpPr>
            <p:nvPr/>
          </p:nvSpPr>
          <p:spPr bwMode="auto">
            <a:xfrm flipH="1">
              <a:off x="3160" y="1832"/>
              <a:ext cx="448" cy="41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8" name="Line 23"/>
            <p:cNvSpPr>
              <a:spLocks noChangeShapeType="1"/>
            </p:cNvSpPr>
            <p:nvPr/>
          </p:nvSpPr>
          <p:spPr bwMode="auto">
            <a:xfrm flipH="1">
              <a:off x="2200" y="2696"/>
              <a:ext cx="448" cy="41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209" name="Rectangle 24"/>
            <p:cNvSpPr>
              <a:spLocks noChangeArrowheads="1"/>
            </p:cNvSpPr>
            <p:nvPr/>
          </p:nvSpPr>
          <p:spPr bwMode="auto">
            <a:xfrm>
              <a:off x="2592" y="1728"/>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2000" b="1">
                  <a:solidFill>
                    <a:srgbClr val="FF3399"/>
                  </a:solidFill>
                </a:rPr>
                <a:t>Product</a:t>
              </a:r>
            </a:p>
          </p:txBody>
        </p:sp>
      </p:grpSp>
      <p:sp>
        <p:nvSpPr>
          <p:cNvPr id="47115" name="Rectangle 25"/>
          <p:cNvSpPr>
            <a:spLocks noChangeArrowheads="1"/>
          </p:cNvSpPr>
          <p:nvPr/>
        </p:nvSpPr>
        <p:spPr bwMode="auto">
          <a:xfrm>
            <a:off x="5410200" y="4724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2000" b="1">
                <a:solidFill>
                  <a:srgbClr val="FF3399"/>
                </a:solidFill>
              </a:rPr>
              <a:t>Promotion</a:t>
            </a:r>
          </a:p>
        </p:txBody>
      </p:sp>
      <p:sp>
        <p:nvSpPr>
          <p:cNvPr id="47116" name="Rectangle 26"/>
          <p:cNvSpPr>
            <a:spLocks noChangeArrowheads="1"/>
          </p:cNvSpPr>
          <p:nvPr/>
        </p:nvSpPr>
        <p:spPr bwMode="auto">
          <a:xfrm>
            <a:off x="4648200" y="35814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2000" b="1">
                <a:solidFill>
                  <a:srgbClr val="FF3399"/>
                </a:solidFill>
              </a:rPr>
              <a:t>Place</a:t>
            </a:r>
          </a:p>
        </p:txBody>
      </p:sp>
      <p:sp>
        <p:nvSpPr>
          <p:cNvPr id="47117" name="Rectangle 27"/>
          <p:cNvSpPr>
            <a:spLocks noChangeArrowheads="1"/>
          </p:cNvSpPr>
          <p:nvPr/>
        </p:nvSpPr>
        <p:spPr bwMode="auto">
          <a:xfrm>
            <a:off x="6629400" y="35814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2000" b="1">
                <a:solidFill>
                  <a:srgbClr val="FF3399"/>
                </a:solidFill>
              </a:rPr>
              <a:t>Price</a:t>
            </a:r>
          </a:p>
        </p:txBody>
      </p:sp>
      <p:sp>
        <p:nvSpPr>
          <p:cNvPr id="47118" name="Oval 28"/>
          <p:cNvSpPr>
            <a:spLocks noChangeArrowheads="1"/>
          </p:cNvSpPr>
          <p:nvPr/>
        </p:nvSpPr>
        <p:spPr bwMode="auto">
          <a:xfrm>
            <a:off x="5480050" y="3403600"/>
            <a:ext cx="1231900" cy="965200"/>
          </a:xfrm>
          <a:prstGeom prst="ellipse">
            <a:avLst/>
          </a:prstGeom>
          <a:solidFill>
            <a:srgbClr val="09FFE8"/>
          </a:solidFill>
          <a:ln w="25400">
            <a:solidFill>
              <a:schemeClr val="bg2"/>
            </a:solidFill>
            <a:round/>
            <a:headEnd/>
            <a:tailEnd/>
          </a:ln>
        </p:spPr>
        <p:txBody>
          <a:bodyPr wrap="none" lIns="90488" tIns="44450" rIns="90488" bIns="44450"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75000"/>
              </a:lnSpc>
            </a:pPr>
            <a:r>
              <a:rPr lang="tr-TR" altLang="en-US" sz="1600" b="1">
                <a:solidFill>
                  <a:schemeClr val="bg2"/>
                </a:solidFill>
              </a:rPr>
              <a:t>Customer</a:t>
            </a:r>
          </a:p>
          <a:p>
            <a:pPr algn="ctr">
              <a:lnSpc>
                <a:spcPct val="75000"/>
              </a:lnSpc>
            </a:pPr>
            <a:r>
              <a:rPr lang="tr-TR" altLang="en-US" sz="1600" b="1">
                <a:solidFill>
                  <a:schemeClr val="bg2"/>
                </a:solidFill>
              </a:rPr>
              <a:t>Relationships</a:t>
            </a:r>
            <a:endParaRPr lang="en-US" altLang="en-US" sz="1600" b="1">
              <a:solidFill>
                <a:schemeClr val="bg2"/>
              </a:solidFill>
            </a:endParaRPr>
          </a:p>
        </p:txBody>
      </p:sp>
      <p:grpSp>
        <p:nvGrpSpPr>
          <p:cNvPr id="47119" name="Group 29"/>
          <p:cNvGrpSpPr>
            <a:grpSpLocks/>
          </p:cNvGrpSpPr>
          <p:nvPr/>
        </p:nvGrpSpPr>
        <p:grpSpPr bwMode="auto">
          <a:xfrm>
            <a:off x="1905000" y="1676400"/>
            <a:ext cx="8458200" cy="4343400"/>
            <a:chOff x="240" y="1056"/>
            <a:chExt cx="5328" cy="2736"/>
          </a:xfrm>
        </p:grpSpPr>
        <p:sp>
          <p:nvSpPr>
            <p:cNvPr id="293918" name="Rectangle 30"/>
            <p:cNvSpPr>
              <a:spLocks noChangeArrowheads="1"/>
            </p:cNvSpPr>
            <p:nvPr/>
          </p:nvSpPr>
          <p:spPr bwMode="auto">
            <a:xfrm>
              <a:off x="432" y="1056"/>
              <a:ext cx="1200" cy="528"/>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75000"/>
                </a:lnSpc>
                <a:defRPr/>
              </a:pPr>
              <a:r>
                <a:rPr lang="en-US" altLang="en-US" b="1">
                  <a:solidFill>
                    <a:schemeClr val="tx2"/>
                  </a:solidFill>
                  <a:effectLst>
                    <a:outerShdw blurRad="38100" dist="38100" dir="2700000" algn="tl">
                      <a:srgbClr val="C0C0C0"/>
                    </a:outerShdw>
                  </a:effectLst>
                </a:rPr>
                <a:t>Demographic/</a:t>
              </a:r>
            </a:p>
            <a:p>
              <a:pPr algn="ctr">
                <a:lnSpc>
                  <a:spcPct val="75000"/>
                </a:lnSpc>
                <a:defRPr/>
              </a:pPr>
              <a:r>
                <a:rPr lang="en-US" altLang="en-US" b="1">
                  <a:solidFill>
                    <a:schemeClr val="tx2"/>
                  </a:solidFill>
                  <a:effectLst>
                    <a:outerShdw blurRad="38100" dist="38100" dir="2700000" algn="tl">
                      <a:srgbClr val="C0C0C0"/>
                    </a:outerShdw>
                  </a:effectLst>
                </a:rPr>
                <a:t>economic</a:t>
              </a:r>
            </a:p>
            <a:p>
              <a:pPr algn="ctr">
                <a:lnSpc>
                  <a:spcPct val="75000"/>
                </a:lnSpc>
                <a:defRPr/>
              </a:pPr>
              <a:r>
                <a:rPr lang="en-US" altLang="en-US" b="1">
                  <a:solidFill>
                    <a:schemeClr val="tx2"/>
                  </a:solidFill>
                  <a:effectLst>
                    <a:outerShdw blurRad="38100" dist="38100" dir="2700000" algn="tl">
                      <a:srgbClr val="C0C0C0"/>
                    </a:outerShdw>
                  </a:effectLst>
                </a:rPr>
                <a:t>environment</a:t>
              </a:r>
            </a:p>
          </p:txBody>
        </p:sp>
        <p:sp>
          <p:nvSpPr>
            <p:cNvPr id="293919" name="Rectangle 31"/>
            <p:cNvSpPr>
              <a:spLocks noChangeArrowheads="1"/>
            </p:cNvSpPr>
            <p:nvPr/>
          </p:nvSpPr>
          <p:spPr bwMode="auto">
            <a:xfrm>
              <a:off x="4176" y="3360"/>
              <a:ext cx="1392" cy="384"/>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75000"/>
                </a:lnSpc>
                <a:defRPr/>
              </a:pPr>
              <a:r>
                <a:rPr lang="en-US" altLang="en-US" b="1">
                  <a:solidFill>
                    <a:schemeClr val="tx2"/>
                  </a:solidFill>
                  <a:effectLst>
                    <a:outerShdw blurRad="38100" dist="38100" dir="2700000" algn="tl">
                      <a:srgbClr val="C0C0C0"/>
                    </a:outerShdw>
                  </a:effectLst>
                </a:rPr>
                <a:t>Social/</a:t>
              </a:r>
            </a:p>
            <a:p>
              <a:pPr algn="ctr">
                <a:lnSpc>
                  <a:spcPct val="75000"/>
                </a:lnSpc>
                <a:defRPr/>
              </a:pPr>
              <a:r>
                <a:rPr lang="en-US" altLang="en-US" b="1">
                  <a:solidFill>
                    <a:schemeClr val="tx2"/>
                  </a:solidFill>
                  <a:effectLst>
                    <a:outerShdw blurRad="38100" dist="38100" dir="2700000" algn="tl">
                      <a:srgbClr val="C0C0C0"/>
                    </a:outerShdw>
                  </a:effectLst>
                </a:rPr>
                <a:t>cultural</a:t>
              </a:r>
            </a:p>
            <a:p>
              <a:pPr algn="ctr">
                <a:lnSpc>
                  <a:spcPct val="75000"/>
                </a:lnSpc>
                <a:defRPr/>
              </a:pPr>
              <a:r>
                <a:rPr lang="en-US" altLang="en-US" b="1">
                  <a:solidFill>
                    <a:schemeClr val="tx2"/>
                  </a:solidFill>
                  <a:effectLst>
                    <a:outerShdw blurRad="38100" dist="38100" dir="2700000" algn="tl">
                      <a:srgbClr val="C0C0C0"/>
                    </a:outerShdw>
                  </a:effectLst>
                </a:rPr>
                <a:t>environment</a:t>
              </a:r>
            </a:p>
          </p:txBody>
        </p:sp>
        <p:sp>
          <p:nvSpPr>
            <p:cNvPr id="293920" name="Rectangle 32"/>
            <p:cNvSpPr>
              <a:spLocks noChangeArrowheads="1"/>
            </p:cNvSpPr>
            <p:nvPr/>
          </p:nvSpPr>
          <p:spPr bwMode="auto">
            <a:xfrm>
              <a:off x="4368" y="1056"/>
              <a:ext cx="1200" cy="528"/>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75000"/>
                </a:lnSpc>
                <a:defRPr/>
              </a:pPr>
              <a:r>
                <a:rPr lang="en-US" altLang="en-US" b="1">
                  <a:solidFill>
                    <a:schemeClr val="tx2"/>
                  </a:solidFill>
                  <a:effectLst>
                    <a:outerShdw blurRad="38100" dist="38100" dir="2700000" algn="tl">
                      <a:srgbClr val="C0C0C0"/>
                    </a:outerShdw>
                  </a:effectLst>
                </a:rPr>
                <a:t>Technical/</a:t>
              </a:r>
            </a:p>
            <a:p>
              <a:pPr algn="ctr">
                <a:lnSpc>
                  <a:spcPct val="75000"/>
                </a:lnSpc>
                <a:defRPr/>
              </a:pPr>
              <a:r>
                <a:rPr lang="en-US" altLang="en-US" b="1">
                  <a:solidFill>
                    <a:schemeClr val="tx2"/>
                  </a:solidFill>
                  <a:effectLst>
                    <a:outerShdw blurRad="38100" dist="38100" dir="2700000" algn="tl">
                      <a:srgbClr val="C0C0C0"/>
                    </a:outerShdw>
                  </a:effectLst>
                </a:rPr>
                <a:t>physical</a:t>
              </a:r>
            </a:p>
            <a:p>
              <a:pPr algn="ctr">
                <a:lnSpc>
                  <a:spcPct val="75000"/>
                </a:lnSpc>
                <a:defRPr/>
              </a:pPr>
              <a:r>
                <a:rPr lang="en-US" altLang="en-US" b="1">
                  <a:solidFill>
                    <a:schemeClr val="tx2"/>
                  </a:solidFill>
                  <a:effectLst>
                    <a:outerShdw blurRad="38100" dist="38100" dir="2700000" algn="tl">
                      <a:srgbClr val="C0C0C0"/>
                    </a:outerShdw>
                  </a:effectLst>
                </a:rPr>
                <a:t>environment</a:t>
              </a:r>
            </a:p>
          </p:txBody>
        </p:sp>
        <p:sp>
          <p:nvSpPr>
            <p:cNvPr id="293921" name="Rectangle 33"/>
            <p:cNvSpPr>
              <a:spLocks noChangeArrowheads="1"/>
            </p:cNvSpPr>
            <p:nvPr/>
          </p:nvSpPr>
          <p:spPr bwMode="auto">
            <a:xfrm>
              <a:off x="240" y="3360"/>
              <a:ext cx="1200" cy="432"/>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75000"/>
                </a:lnSpc>
                <a:defRPr/>
              </a:pPr>
              <a:r>
                <a:rPr lang="en-US" altLang="en-US" b="1">
                  <a:solidFill>
                    <a:schemeClr val="tx2"/>
                  </a:solidFill>
                  <a:effectLst>
                    <a:outerShdw blurRad="38100" dist="38100" dir="2700000" algn="tl">
                      <a:srgbClr val="C0C0C0"/>
                    </a:outerShdw>
                  </a:effectLst>
                </a:rPr>
                <a:t>Political/</a:t>
              </a:r>
            </a:p>
            <a:p>
              <a:pPr algn="ctr">
                <a:lnSpc>
                  <a:spcPct val="75000"/>
                </a:lnSpc>
                <a:defRPr/>
              </a:pPr>
              <a:r>
                <a:rPr lang="en-US" altLang="en-US" b="1">
                  <a:solidFill>
                    <a:schemeClr val="tx2"/>
                  </a:solidFill>
                  <a:effectLst>
                    <a:outerShdw blurRad="38100" dist="38100" dir="2700000" algn="tl">
                      <a:srgbClr val="C0C0C0"/>
                    </a:outerShdw>
                  </a:effectLst>
                </a:rPr>
                <a:t>legal</a:t>
              </a:r>
            </a:p>
            <a:p>
              <a:pPr algn="ctr">
                <a:lnSpc>
                  <a:spcPct val="75000"/>
                </a:lnSpc>
                <a:defRPr/>
              </a:pPr>
              <a:r>
                <a:rPr lang="en-US" altLang="en-US" b="1">
                  <a:solidFill>
                    <a:schemeClr val="tx2"/>
                  </a:solidFill>
                  <a:effectLst>
                    <a:outerShdw blurRad="38100" dist="38100" dir="2700000" algn="tl">
                      <a:srgbClr val="C0C0C0"/>
                    </a:outerShdw>
                  </a:effectLst>
                </a:rPr>
                <a:t>environment</a:t>
              </a:r>
            </a:p>
          </p:txBody>
        </p:sp>
      </p:grpSp>
      <p:sp>
        <p:nvSpPr>
          <p:cNvPr id="93199"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89F9EE74-05FB-504F-9F70-44AA7A353C79}" type="slidenum">
              <a:rPr lang="en-US" altLang="en-US" sz="1400"/>
              <a:pPr>
                <a:spcBef>
                  <a:spcPct val="0"/>
                </a:spcBef>
                <a:buFontTx/>
                <a:buNone/>
              </a:pPr>
              <a:t>16</a:t>
            </a:fld>
            <a:endParaRPr lang="en-US" altLang="en-US" sz="1400"/>
          </a:p>
        </p:txBody>
      </p:sp>
    </p:spTree>
    <p:extLst>
      <p:ext uri="{BB962C8B-B14F-4D97-AF65-F5344CB8AC3E}">
        <p14:creationId xmlns:p14="http://schemas.microsoft.com/office/powerpoint/2010/main" val="667427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circle(in)">
                                      <p:cBhvr>
                                        <p:cTn id="7" dur="2000"/>
                                        <p:tgtEl>
                                          <p:spTgt spid="47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7118"/>
                                        </p:tgtEl>
                                        <p:attrNameLst>
                                          <p:attrName>style.visibility</p:attrName>
                                        </p:attrNameLst>
                                      </p:cBhvr>
                                      <p:to>
                                        <p:strVal val="visible"/>
                                      </p:to>
                                    </p:set>
                                    <p:animEffect transition="in" filter="circle(in)">
                                      <p:cBhvr>
                                        <p:cTn id="12" dur="2000"/>
                                        <p:tgtEl>
                                          <p:spTgt spid="471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7119"/>
                                        </p:tgtEl>
                                        <p:attrNameLst>
                                          <p:attrName>style.visibility</p:attrName>
                                        </p:attrNameLst>
                                      </p:cBhvr>
                                      <p:to>
                                        <p:strVal val="visible"/>
                                      </p:to>
                                    </p:set>
                                    <p:animEffect transition="in" filter="wipe(down)">
                                      <p:cBhvr>
                                        <p:cTn id="17" dur="500"/>
                                        <p:tgtEl>
                                          <p:spTgt spid="471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7106"/>
                                        </p:tgtEl>
                                        <p:attrNameLst>
                                          <p:attrName>style.visibility</p:attrName>
                                        </p:attrNameLst>
                                      </p:cBhvr>
                                      <p:to>
                                        <p:strVal val="visible"/>
                                      </p:to>
                                    </p:set>
                                    <p:animEffect transition="in" filter="fade">
                                      <p:cBhvr>
                                        <p:cTn id="22" dur="1000"/>
                                        <p:tgtEl>
                                          <p:spTgt spid="47106"/>
                                        </p:tgtEl>
                                      </p:cBhvr>
                                    </p:animEffect>
                                    <p:anim calcmode="lin" valueType="num">
                                      <p:cBhvr>
                                        <p:cTn id="23" dur="1000" fill="hold"/>
                                        <p:tgtEl>
                                          <p:spTgt spid="47106"/>
                                        </p:tgtEl>
                                        <p:attrNameLst>
                                          <p:attrName>ppt_x</p:attrName>
                                        </p:attrNameLst>
                                      </p:cBhvr>
                                      <p:tavLst>
                                        <p:tav tm="0">
                                          <p:val>
                                            <p:strVal val="#ppt_x"/>
                                          </p:val>
                                        </p:tav>
                                        <p:tav tm="100000">
                                          <p:val>
                                            <p:strVal val="#ppt_x"/>
                                          </p:val>
                                        </p:tav>
                                      </p:tavLst>
                                    </p:anim>
                                    <p:anim calcmode="lin" valueType="num">
                                      <p:cBhvr>
                                        <p:cTn id="24" dur="1000" fill="hold"/>
                                        <p:tgtEl>
                                          <p:spTgt spid="47106"/>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7108"/>
                                        </p:tgtEl>
                                        <p:attrNameLst>
                                          <p:attrName>style.visibility</p:attrName>
                                        </p:attrNameLst>
                                      </p:cBhvr>
                                      <p:to>
                                        <p:strVal val="visible"/>
                                      </p:to>
                                    </p:set>
                                    <p:animEffect transition="in" filter="circle(in)">
                                      <p:cBhvr>
                                        <p:cTn id="29" dur="2000"/>
                                        <p:tgtEl>
                                          <p:spTgt spid="4710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7110"/>
                                        </p:tgtEl>
                                        <p:attrNameLst>
                                          <p:attrName>style.visibility</p:attrName>
                                        </p:attrNameLst>
                                      </p:cBhvr>
                                      <p:to>
                                        <p:strVal val="visible"/>
                                      </p:to>
                                    </p:set>
                                    <p:animEffect transition="in" filter="wipe(down)">
                                      <p:cBhvr>
                                        <p:cTn id="34" dur="500"/>
                                        <p:tgtEl>
                                          <p:spTgt spid="471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7107"/>
                                        </p:tgtEl>
                                        <p:attrNameLst>
                                          <p:attrName>style.visibility</p:attrName>
                                        </p:attrNameLst>
                                      </p:cBhvr>
                                      <p:to>
                                        <p:strVal val="visible"/>
                                      </p:to>
                                    </p:set>
                                    <p:animEffect transition="in" filter="fade">
                                      <p:cBhvr>
                                        <p:cTn id="39" dur="1000"/>
                                        <p:tgtEl>
                                          <p:spTgt spid="47107"/>
                                        </p:tgtEl>
                                      </p:cBhvr>
                                    </p:animEffect>
                                    <p:anim calcmode="lin" valueType="num">
                                      <p:cBhvr>
                                        <p:cTn id="40" dur="1000" fill="hold"/>
                                        <p:tgtEl>
                                          <p:spTgt spid="47107"/>
                                        </p:tgtEl>
                                        <p:attrNameLst>
                                          <p:attrName>ppt_x</p:attrName>
                                        </p:attrNameLst>
                                      </p:cBhvr>
                                      <p:tavLst>
                                        <p:tav tm="0">
                                          <p:val>
                                            <p:strVal val="#ppt_x"/>
                                          </p:val>
                                        </p:tav>
                                        <p:tav tm="100000">
                                          <p:val>
                                            <p:strVal val="#ppt_x"/>
                                          </p:val>
                                        </p:tav>
                                      </p:tavLst>
                                    </p:anim>
                                    <p:anim calcmode="lin" valueType="num">
                                      <p:cBhvr>
                                        <p:cTn id="41" dur="1000" fill="hold"/>
                                        <p:tgtEl>
                                          <p:spTgt spid="47107"/>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7109"/>
                                        </p:tgtEl>
                                        <p:attrNameLst>
                                          <p:attrName>style.visibility</p:attrName>
                                        </p:attrNameLst>
                                      </p:cBhvr>
                                      <p:to>
                                        <p:strVal val="visible"/>
                                      </p:to>
                                    </p:set>
                                    <p:anim calcmode="lin" valueType="num">
                                      <p:cBhvr additive="base">
                                        <p:cTn id="46" dur="500" fill="hold"/>
                                        <p:tgtEl>
                                          <p:spTgt spid="47109"/>
                                        </p:tgtEl>
                                        <p:attrNameLst>
                                          <p:attrName>ppt_x</p:attrName>
                                        </p:attrNameLst>
                                      </p:cBhvr>
                                      <p:tavLst>
                                        <p:tav tm="0">
                                          <p:val>
                                            <p:strVal val="#ppt_x"/>
                                          </p:val>
                                        </p:tav>
                                        <p:tav tm="100000">
                                          <p:val>
                                            <p:strVal val="#ppt_x"/>
                                          </p:val>
                                        </p:tav>
                                      </p:tavLst>
                                    </p:anim>
                                    <p:anim calcmode="lin" valueType="num">
                                      <p:cBhvr additive="base">
                                        <p:cTn id="47"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7112"/>
                                        </p:tgtEl>
                                        <p:attrNameLst>
                                          <p:attrName>style.visibility</p:attrName>
                                        </p:attrNameLst>
                                      </p:cBhvr>
                                      <p:to>
                                        <p:strVal val="visible"/>
                                      </p:to>
                                    </p:set>
                                    <p:animEffect transition="in" filter="fade">
                                      <p:cBhvr>
                                        <p:cTn id="52" dur="500"/>
                                        <p:tgtEl>
                                          <p:spTgt spid="471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nodeType="clickEffect">
                                  <p:stCondLst>
                                    <p:cond delay="0"/>
                                  </p:stCondLst>
                                  <p:childTnLst>
                                    <p:set>
                                      <p:cBhvr>
                                        <p:cTn id="56" dur="1" fill="hold">
                                          <p:stCondLst>
                                            <p:cond delay="0"/>
                                          </p:stCondLst>
                                        </p:cTn>
                                        <p:tgtEl>
                                          <p:spTgt spid="47114"/>
                                        </p:tgtEl>
                                        <p:attrNameLst>
                                          <p:attrName>style.visibility</p:attrName>
                                        </p:attrNameLst>
                                      </p:cBhvr>
                                      <p:to>
                                        <p:strVal val="visible"/>
                                      </p:to>
                                    </p:set>
                                    <p:animEffect transition="in" filter="circle(in)">
                                      <p:cBhvr>
                                        <p:cTn id="57" dur="2000"/>
                                        <p:tgtEl>
                                          <p:spTgt spid="471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7116"/>
                                        </p:tgtEl>
                                        <p:attrNameLst>
                                          <p:attrName>style.visibility</p:attrName>
                                        </p:attrNameLst>
                                      </p:cBhvr>
                                      <p:to>
                                        <p:strVal val="visible"/>
                                      </p:to>
                                    </p:set>
                                    <p:animEffect transition="in" filter="wipe(down)">
                                      <p:cBhvr>
                                        <p:cTn id="62" dur="500"/>
                                        <p:tgtEl>
                                          <p:spTgt spid="471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7115"/>
                                        </p:tgtEl>
                                        <p:attrNameLst>
                                          <p:attrName>style.visibility</p:attrName>
                                        </p:attrNameLst>
                                      </p:cBhvr>
                                      <p:to>
                                        <p:strVal val="visible"/>
                                      </p:to>
                                    </p:set>
                                    <p:animEffect transition="in" filter="fade">
                                      <p:cBhvr>
                                        <p:cTn id="67" dur="1000"/>
                                        <p:tgtEl>
                                          <p:spTgt spid="47115"/>
                                        </p:tgtEl>
                                      </p:cBhvr>
                                    </p:animEffect>
                                    <p:anim calcmode="lin" valueType="num">
                                      <p:cBhvr>
                                        <p:cTn id="68" dur="1000" fill="hold"/>
                                        <p:tgtEl>
                                          <p:spTgt spid="47115"/>
                                        </p:tgtEl>
                                        <p:attrNameLst>
                                          <p:attrName>ppt_x</p:attrName>
                                        </p:attrNameLst>
                                      </p:cBhvr>
                                      <p:tavLst>
                                        <p:tav tm="0">
                                          <p:val>
                                            <p:strVal val="#ppt_x"/>
                                          </p:val>
                                        </p:tav>
                                        <p:tav tm="100000">
                                          <p:val>
                                            <p:strVal val="#ppt_x"/>
                                          </p:val>
                                        </p:tav>
                                      </p:tavLst>
                                    </p:anim>
                                    <p:anim calcmode="lin" valueType="num">
                                      <p:cBhvr>
                                        <p:cTn id="69" dur="1000" fill="hold"/>
                                        <p:tgtEl>
                                          <p:spTgt spid="47115"/>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7117"/>
                                        </p:tgtEl>
                                        <p:attrNameLst>
                                          <p:attrName>style.visibility</p:attrName>
                                        </p:attrNameLst>
                                      </p:cBhvr>
                                      <p:to>
                                        <p:strVal val="visible"/>
                                      </p:to>
                                    </p:set>
                                    <p:animEffect transition="in" filter="fade">
                                      <p:cBhvr>
                                        <p:cTn id="74" dur="500"/>
                                        <p:tgtEl>
                                          <p:spTgt spid="47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p:bldP spid="47108" grpId="0"/>
      <p:bldP spid="47109" grpId="0"/>
      <p:bldP spid="47110" grpId="0"/>
      <p:bldP spid="47111" grpId="0"/>
      <p:bldP spid="47115" grpId="0"/>
      <p:bldP spid="47116" grpId="0"/>
      <p:bldP spid="47117" grpId="0"/>
      <p:bldP spid="471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2135560" y="908720"/>
          <a:ext cx="777686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4210"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B4F79740-67CF-DC43-96DA-6685761CB2D1}" type="slidenum">
              <a:rPr lang="en-US" altLang="en-US" sz="1400"/>
              <a:pPr>
                <a:spcBef>
                  <a:spcPct val="0"/>
                </a:spcBef>
                <a:buFontTx/>
                <a:buNone/>
              </a:pPr>
              <a:t>17</a:t>
            </a:fld>
            <a:endParaRPr lang="en-US" altLang="en-US" sz="1400"/>
          </a:p>
        </p:txBody>
      </p:sp>
    </p:spTree>
    <p:extLst>
      <p:ext uri="{BB962C8B-B14F-4D97-AF65-F5344CB8AC3E}">
        <p14:creationId xmlns:p14="http://schemas.microsoft.com/office/powerpoint/2010/main" val="114241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a:grpSpLocks/>
          </p:cNvGrpSpPr>
          <p:nvPr/>
        </p:nvGrpSpPr>
        <p:grpSpPr bwMode="auto">
          <a:xfrm>
            <a:off x="4367214" y="333376"/>
            <a:ext cx="3017837" cy="919163"/>
            <a:chOff x="3141668" y="235965"/>
            <a:chExt cx="3016482" cy="919659"/>
          </a:xfrm>
        </p:grpSpPr>
        <p:sp>
          <p:nvSpPr>
            <p:cNvPr id="3" name="Dikdörtgen 2"/>
            <p:cNvSpPr/>
            <p:nvPr/>
          </p:nvSpPr>
          <p:spPr>
            <a:xfrm>
              <a:off x="3141668" y="235965"/>
              <a:ext cx="3016482" cy="919659"/>
            </a:xfrm>
            <a:prstGeom prst="rect">
              <a:avLst/>
            </a:prstGeom>
          </p:spPr>
          <p:style>
            <a:lnRef idx="1">
              <a:schemeClr val="dk1"/>
            </a:lnRef>
            <a:fillRef idx="2">
              <a:schemeClr val="dk1"/>
            </a:fillRef>
            <a:effectRef idx="1">
              <a:schemeClr val="dk1"/>
            </a:effectRef>
            <a:fontRef idx="minor">
              <a:schemeClr val="dk1"/>
            </a:fontRef>
          </p:style>
        </p:sp>
        <p:sp>
          <p:nvSpPr>
            <p:cNvPr id="4" name="Dikdörtgen 3"/>
            <p:cNvSpPr/>
            <p:nvPr/>
          </p:nvSpPr>
          <p:spPr>
            <a:xfrm>
              <a:off x="3141668" y="235965"/>
              <a:ext cx="3016482" cy="919659"/>
            </a:xfrm>
            <a:prstGeom prst="rect">
              <a:avLst/>
            </a:prstGeom>
          </p:spPr>
          <p:style>
            <a:lnRef idx="1">
              <a:schemeClr val="dk1"/>
            </a:lnRef>
            <a:fillRef idx="2">
              <a:schemeClr val="dk1"/>
            </a:fillRef>
            <a:effectRef idx="1">
              <a:schemeClr val="dk1"/>
            </a:effectRef>
            <a:fontRef idx="minor">
              <a:schemeClr val="dk1"/>
            </a:fontRef>
          </p:style>
          <p:txBody>
            <a:bodyPr lIns="20955" tIns="20955" rIns="20955" bIns="20955" spcCol="1270" anchor="ctr"/>
            <a:lstStyle/>
            <a:p>
              <a:pPr algn="ctr" defTabSz="1466850">
                <a:lnSpc>
                  <a:spcPct val="90000"/>
                </a:lnSpc>
                <a:spcAft>
                  <a:spcPct val="35000"/>
                </a:spcAft>
                <a:defRPr/>
              </a:pPr>
              <a:r>
                <a:rPr lang="en-US" sz="3300" dirty="0">
                  <a:solidFill>
                    <a:srgbClr val="002060"/>
                  </a:solidFill>
                </a:rPr>
                <a:t>Product Research</a:t>
              </a:r>
              <a:endParaRPr lang="tr-TR" sz="3300" dirty="0">
                <a:solidFill>
                  <a:srgbClr val="002060"/>
                </a:solidFill>
              </a:endParaRPr>
            </a:p>
          </p:txBody>
        </p:sp>
      </p:grpSp>
      <p:sp>
        <p:nvSpPr>
          <p:cNvPr id="6" name="Dikdörtgen 5"/>
          <p:cNvSpPr/>
          <p:nvPr/>
        </p:nvSpPr>
        <p:spPr>
          <a:xfrm>
            <a:off x="1775520" y="1562016"/>
            <a:ext cx="8712968" cy="1938992"/>
          </a:xfrm>
          <a:prstGeom prst="rect">
            <a:avLst/>
          </a:prstGeom>
          <a:ln>
            <a:solidFill>
              <a:schemeClr val="accent2"/>
            </a:solidFill>
          </a:ln>
          <a:effectLst>
            <a:glow rad="101600">
              <a:schemeClr val="accent4">
                <a:satMod val="175000"/>
                <a:alpha val="40000"/>
              </a:schemeClr>
            </a:glow>
          </a:effec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defRPr/>
            </a:pPr>
            <a:r>
              <a:rPr lang="en-US" altLang="en-US">
                <a:solidFill>
                  <a:srgbClr val="FF0000"/>
                </a:solidFill>
              </a:rPr>
              <a:t>Product research takes many forms and includes studies designed to evaluate and develop new products and to learn how to adapt existing product lines. Concept testing exposes potential customers to a new product idea to judge the acceptance and feasibility of the concept</a:t>
            </a:r>
            <a:r>
              <a:rPr lang="en-US" altLang="en-US" sz="1800"/>
              <a:t>.</a:t>
            </a:r>
            <a:endParaRPr lang="tr-TR" altLang="en-US" sz="1800"/>
          </a:p>
        </p:txBody>
      </p:sp>
      <p:sp>
        <p:nvSpPr>
          <p:cNvPr id="7" name="Dikdörtgen 6"/>
          <p:cNvSpPr/>
          <p:nvPr/>
        </p:nvSpPr>
        <p:spPr>
          <a:xfrm>
            <a:off x="1775520" y="3966156"/>
            <a:ext cx="8568952" cy="830997"/>
          </a:xfrm>
          <a:prstGeom prst="rect">
            <a:avLst/>
          </a:prstGeom>
          <a:ln>
            <a:solidFill>
              <a:srgbClr val="000099"/>
            </a:solidFill>
          </a:ln>
          <a:effectLst>
            <a:glow rad="139700">
              <a:schemeClr val="accent4">
                <a:satMod val="175000"/>
                <a:alpha val="40000"/>
              </a:schemeClr>
            </a:glow>
          </a:effectLst>
        </p:spPr>
        <p:txBody>
          <a:bodyPr>
            <a:spAutoFit/>
          </a:bodyPr>
          <a:lstStyle/>
          <a:p>
            <a:pPr eaLnBrk="1" hangingPunct="1">
              <a:defRPr/>
            </a:pPr>
            <a:r>
              <a:rPr lang="tr-TR" sz="2400" dirty="0" err="1">
                <a:solidFill>
                  <a:srgbClr val="FF0000"/>
                </a:solidFill>
                <a:latin typeface="Arial" pitchFamily="34" charset="0"/>
              </a:rPr>
              <a:t>Brand</a:t>
            </a:r>
            <a:r>
              <a:rPr lang="tr-TR" sz="2400" dirty="0">
                <a:solidFill>
                  <a:srgbClr val="FF0000"/>
                </a:solidFill>
                <a:latin typeface="Arial" pitchFamily="34" charset="0"/>
              </a:rPr>
              <a:t>-name</a:t>
            </a:r>
            <a:r>
              <a:rPr lang="en-US" sz="2400" dirty="0">
                <a:solidFill>
                  <a:srgbClr val="FF0000"/>
                </a:solidFill>
                <a:latin typeface="Arial" pitchFamily="34" charset="0"/>
              </a:rPr>
              <a:t> evaluation studies investigate whether a name is appropriate for a product.</a:t>
            </a:r>
            <a:endParaRPr lang="tr-TR" sz="2400" dirty="0">
              <a:solidFill>
                <a:srgbClr val="FF0000"/>
              </a:solidFill>
              <a:latin typeface="Arial" pitchFamily="34" charset="0"/>
            </a:endParaRPr>
          </a:p>
        </p:txBody>
      </p:sp>
      <p:sp>
        <p:nvSpPr>
          <p:cNvPr id="8" name="Dikdörtgen 7"/>
          <p:cNvSpPr/>
          <p:nvPr/>
        </p:nvSpPr>
        <p:spPr>
          <a:xfrm>
            <a:off x="1775520" y="5229201"/>
            <a:ext cx="8568952" cy="830997"/>
          </a:xfrm>
          <a:prstGeom prst="rect">
            <a:avLst/>
          </a:prstGeom>
          <a:ln>
            <a:solidFill>
              <a:srgbClr val="008000"/>
            </a:solidFill>
          </a:ln>
          <a:effectLst>
            <a:glow rad="101600">
              <a:schemeClr val="accent4">
                <a:satMod val="175000"/>
                <a:alpha val="40000"/>
              </a:schemeClr>
            </a:glow>
          </a:effectLst>
        </p:spPr>
        <p:txBody>
          <a:bodyPr>
            <a:spAutoFit/>
          </a:bodyPr>
          <a:lstStyle/>
          <a:p>
            <a:pPr eaLnBrk="1" hangingPunct="1">
              <a:defRPr/>
            </a:pPr>
            <a:r>
              <a:rPr lang="tr-TR" sz="2400" dirty="0" err="1">
                <a:solidFill>
                  <a:srgbClr val="FF0000"/>
                </a:solidFill>
                <a:latin typeface="Arial" pitchFamily="34" charset="0"/>
              </a:rPr>
              <a:t>Package</a:t>
            </a:r>
            <a:r>
              <a:rPr lang="tr-TR" sz="2400" dirty="0">
                <a:solidFill>
                  <a:srgbClr val="FF0000"/>
                </a:solidFill>
                <a:latin typeface="Arial" pitchFamily="34" charset="0"/>
              </a:rPr>
              <a:t> </a:t>
            </a:r>
            <a:r>
              <a:rPr lang="tr-TR" sz="2400" dirty="0" err="1">
                <a:solidFill>
                  <a:srgbClr val="FF0000"/>
                </a:solidFill>
                <a:latin typeface="Arial" pitchFamily="34" charset="0"/>
              </a:rPr>
              <a:t>testing</a:t>
            </a:r>
            <a:r>
              <a:rPr lang="tr-TR" sz="2400" dirty="0">
                <a:solidFill>
                  <a:srgbClr val="FF0000"/>
                </a:solidFill>
                <a:latin typeface="Arial" pitchFamily="34" charset="0"/>
              </a:rPr>
              <a:t> </a:t>
            </a:r>
            <a:r>
              <a:rPr lang="tr-TR" sz="2400" dirty="0" err="1">
                <a:solidFill>
                  <a:srgbClr val="FF0000"/>
                </a:solidFill>
                <a:latin typeface="Arial" pitchFamily="34" charset="0"/>
              </a:rPr>
              <a:t>assesses</a:t>
            </a:r>
            <a:r>
              <a:rPr lang="en-US" sz="2400" dirty="0">
                <a:solidFill>
                  <a:srgbClr val="FF0000"/>
                </a:solidFill>
                <a:latin typeface="Arial" pitchFamily="34" charset="0"/>
              </a:rPr>
              <a:t> size, color, shape, ease of use, and other attributes of a package.</a:t>
            </a:r>
            <a:endParaRPr lang="tr-TR" sz="2400" dirty="0">
              <a:solidFill>
                <a:srgbClr val="FF0000"/>
              </a:solidFill>
              <a:latin typeface="Arial" pitchFamily="34" charset="0"/>
            </a:endParaRPr>
          </a:p>
        </p:txBody>
      </p:sp>
      <p:pic>
        <p:nvPicPr>
          <p:cNvPr id="438274" name="Picture 2" descr="http://us.123rf.com/400wm/400/400/kentoh/kentoh1004/kentoh100400671/6841523-market-research-and-plan-of-a-produc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312739"/>
            <a:ext cx="2413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4" name="AutoShape 4" descr="Focus on innovation rather than rote-learning"/>
          <p:cNvSpPr>
            <a:spLocks noChangeAspect="1" noChangeArrowheads="1"/>
          </p:cNvSpPr>
          <p:nvPr/>
        </p:nvSpPr>
        <p:spPr bwMode="auto">
          <a:xfrm>
            <a:off x="1552575" y="-1371600"/>
            <a:ext cx="4762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endParaRPr lang="tr-TR" altLang="en-US" sz="1800"/>
          </a:p>
        </p:txBody>
      </p:sp>
      <p:sp>
        <p:nvSpPr>
          <p:cNvPr id="95245" name="AutoShape 6" descr="Focus on innovation rather than rote-learning"/>
          <p:cNvSpPr>
            <a:spLocks noChangeAspect="1" noChangeArrowheads="1"/>
          </p:cNvSpPr>
          <p:nvPr/>
        </p:nvSpPr>
        <p:spPr bwMode="auto">
          <a:xfrm>
            <a:off x="1704975" y="-1219200"/>
            <a:ext cx="4762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endParaRPr lang="tr-TR" altLang="en-US" sz="1800"/>
          </a:p>
        </p:txBody>
      </p:sp>
      <p:pic>
        <p:nvPicPr>
          <p:cNvPr id="4382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175" y="333375"/>
            <a:ext cx="26670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247" name="Slayt Numarası Yer Tutucusu 9"/>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D41B7FD8-5DD1-1E49-9C8D-66A3396C5FBE}" type="slidenum">
              <a:rPr lang="en-US" altLang="en-US" sz="1400"/>
              <a:pPr>
                <a:spcBef>
                  <a:spcPct val="0"/>
                </a:spcBef>
                <a:buFontTx/>
                <a:buNone/>
              </a:pPr>
              <a:t>18</a:t>
            </a:fld>
            <a:endParaRPr lang="en-US" altLang="en-US" sz="1400"/>
          </a:p>
        </p:txBody>
      </p:sp>
    </p:spTree>
    <p:extLst>
      <p:ext uri="{BB962C8B-B14F-4D97-AF65-F5344CB8AC3E}">
        <p14:creationId xmlns:p14="http://schemas.microsoft.com/office/powerpoint/2010/main" val="2094513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38274"/>
                                        </p:tgtEl>
                                        <p:attrNameLst>
                                          <p:attrName>style.visibility</p:attrName>
                                        </p:attrNameLst>
                                      </p:cBhvr>
                                      <p:to>
                                        <p:strVal val="visible"/>
                                      </p:to>
                                    </p:set>
                                    <p:animEffect transition="in" filter="wipe(down)">
                                      <p:cBhvr>
                                        <p:cTn id="12" dur="500"/>
                                        <p:tgtEl>
                                          <p:spTgt spid="4382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38279"/>
                                        </p:tgtEl>
                                        <p:attrNameLst>
                                          <p:attrName>style.visibility</p:attrName>
                                        </p:attrNameLst>
                                      </p:cBhvr>
                                      <p:to>
                                        <p:strVal val="visible"/>
                                      </p:to>
                                    </p:set>
                                    <p:animEffect transition="in" filter="barn(inVertical)">
                                      <p:cBhvr>
                                        <p:cTn id="17" dur="500"/>
                                        <p:tgtEl>
                                          <p:spTgt spid="4382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a:grpSpLocks/>
          </p:cNvGrpSpPr>
          <p:nvPr/>
        </p:nvGrpSpPr>
        <p:grpSpPr bwMode="auto">
          <a:xfrm>
            <a:off x="4559300" y="404813"/>
            <a:ext cx="3016250" cy="919162"/>
            <a:chOff x="3141668" y="1385539"/>
            <a:chExt cx="3016482" cy="919659"/>
          </a:xfrm>
        </p:grpSpPr>
        <p:sp>
          <p:nvSpPr>
            <p:cNvPr id="3" name="Dikdörtgen 2"/>
            <p:cNvSpPr/>
            <p:nvPr/>
          </p:nvSpPr>
          <p:spPr>
            <a:xfrm>
              <a:off x="3141668" y="1385539"/>
              <a:ext cx="3016482" cy="919659"/>
            </a:xfrm>
            <a:prstGeom prst="rect">
              <a:avLst/>
            </a:prstGeom>
          </p:spPr>
          <p:style>
            <a:lnRef idx="1">
              <a:schemeClr val="accent2"/>
            </a:lnRef>
            <a:fillRef idx="2">
              <a:schemeClr val="accent2"/>
            </a:fillRef>
            <a:effectRef idx="1">
              <a:schemeClr val="accent2"/>
            </a:effectRef>
            <a:fontRef idx="minor">
              <a:schemeClr val="dk1"/>
            </a:fontRef>
          </p:style>
        </p:sp>
        <p:sp>
          <p:nvSpPr>
            <p:cNvPr id="4" name="Dikdörtgen 3"/>
            <p:cNvSpPr/>
            <p:nvPr/>
          </p:nvSpPr>
          <p:spPr>
            <a:xfrm>
              <a:off x="3141668" y="1385539"/>
              <a:ext cx="3016482" cy="919659"/>
            </a:xfrm>
            <a:prstGeom prst="rect">
              <a:avLst/>
            </a:prstGeom>
          </p:spPr>
          <p:style>
            <a:lnRef idx="1">
              <a:schemeClr val="accent2"/>
            </a:lnRef>
            <a:fillRef idx="2">
              <a:schemeClr val="accent2"/>
            </a:fillRef>
            <a:effectRef idx="1">
              <a:schemeClr val="accent2"/>
            </a:effectRef>
            <a:fontRef idx="minor">
              <a:schemeClr val="dk1"/>
            </a:fontRef>
          </p:style>
          <p:txBody>
            <a:bodyPr lIns="20955" tIns="20955" rIns="20955" bIns="20955" spcCol="1270" anchor="ctr"/>
            <a:lstStyle/>
            <a:p>
              <a:pPr algn="ctr" defTabSz="1466850">
                <a:lnSpc>
                  <a:spcPct val="90000"/>
                </a:lnSpc>
                <a:spcAft>
                  <a:spcPct val="35000"/>
                </a:spcAft>
                <a:defRPr/>
              </a:pPr>
              <a:r>
                <a:rPr lang="en-US" sz="3300" dirty="0">
                  <a:solidFill>
                    <a:srgbClr val="002060"/>
                  </a:solidFill>
                </a:rPr>
                <a:t>Price Research</a:t>
              </a:r>
              <a:endParaRPr lang="tr-TR" sz="3300" dirty="0">
                <a:solidFill>
                  <a:srgbClr val="002060"/>
                </a:solidFill>
              </a:endParaRPr>
            </a:p>
          </p:txBody>
        </p:sp>
      </p:grpSp>
      <p:sp>
        <p:nvSpPr>
          <p:cNvPr id="5" name="Dikdörtgen 4"/>
          <p:cNvSpPr>
            <a:spLocks noChangeArrowheads="1"/>
          </p:cNvSpPr>
          <p:nvPr/>
        </p:nvSpPr>
        <p:spPr bwMode="auto">
          <a:xfrm>
            <a:off x="1919289" y="2136776"/>
            <a:ext cx="849788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000"/>
              <a:t>Many test markets address</a:t>
            </a:r>
            <a:r>
              <a:rPr lang="en-US" altLang="en-US" sz="2000"/>
              <a:t> the question of how consumers will respond to a product offering two different prices. </a:t>
            </a:r>
            <a:r>
              <a:rPr lang="en-US" altLang="en-US" sz="2000" b="1">
                <a:solidFill>
                  <a:srgbClr val="FF0000"/>
                </a:solidFill>
              </a:rPr>
              <a:t>Pricing</a:t>
            </a:r>
            <a:r>
              <a:rPr lang="en-US" altLang="en-US" sz="2000" b="1"/>
              <a:t> </a:t>
            </a:r>
            <a:r>
              <a:rPr lang="en-US" altLang="en-US" sz="2000"/>
              <a:t>involves finding the amount of monetary sacrifice that best represents the value customers perceive in a product after considering various market constraints (k</a:t>
            </a:r>
            <a:r>
              <a:rPr lang="tr-TR" altLang="en-US" sz="2000"/>
              <a:t>ısıtlamalar).</a:t>
            </a:r>
          </a:p>
        </p:txBody>
      </p:sp>
      <p:sp>
        <p:nvSpPr>
          <p:cNvPr id="6" name="Dikdörtgen 5"/>
          <p:cNvSpPr>
            <a:spLocks noChangeArrowheads="1"/>
          </p:cNvSpPr>
          <p:nvPr/>
        </p:nvSpPr>
        <p:spPr bwMode="auto">
          <a:xfrm>
            <a:off x="1992314" y="4010026"/>
            <a:ext cx="83518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000"/>
              <a:t>Pricing research also investigates the way people respond</a:t>
            </a:r>
            <a:r>
              <a:rPr lang="tr-TR" altLang="en-US" sz="2000"/>
              <a:t> </a:t>
            </a:r>
            <a:r>
              <a:rPr lang="en-US" altLang="en-US" sz="2000"/>
              <a:t>to pricing tactics.</a:t>
            </a:r>
            <a:r>
              <a:rPr lang="tr-TR" altLang="en-US" sz="2000"/>
              <a:t> </a:t>
            </a:r>
            <a:r>
              <a:rPr lang="en-US" altLang="en-US" sz="2000"/>
              <a:t>How do consumers respond to price reductions in one form or another? How</a:t>
            </a:r>
            <a:r>
              <a:rPr lang="tr-TR" altLang="en-US" sz="2000"/>
              <a:t> </a:t>
            </a:r>
            <a:r>
              <a:rPr lang="en-US" altLang="en-US" sz="2000"/>
              <a:t>much are people willing to pay for some critical product attribute</a:t>
            </a:r>
            <a:r>
              <a:rPr lang="tr-TR" altLang="en-US" sz="2000"/>
              <a:t> (nitelik)</a:t>
            </a:r>
            <a:r>
              <a:rPr lang="en-US" altLang="en-US" sz="2000"/>
              <a:t>? Do consumers</a:t>
            </a:r>
            <a:r>
              <a:rPr lang="tr-TR" altLang="en-US" sz="2000"/>
              <a:t> </a:t>
            </a:r>
            <a:r>
              <a:rPr lang="en-US" altLang="en-US" sz="2000"/>
              <a:t>view prices and/</a:t>
            </a:r>
            <a:r>
              <a:rPr lang="tr-TR" altLang="en-US" sz="2000"/>
              <a:t> </a:t>
            </a:r>
            <a:r>
              <a:rPr lang="en-US" altLang="en-US" sz="2000"/>
              <a:t>or quantity discounts as fair in a given category? Do price</a:t>
            </a:r>
            <a:r>
              <a:rPr lang="tr-TR" altLang="en-US" sz="2000"/>
              <a:t> </a:t>
            </a:r>
            <a:r>
              <a:rPr lang="en-US" altLang="en-US" sz="2000"/>
              <a:t>gaps among national brands, regional</a:t>
            </a:r>
            <a:r>
              <a:rPr lang="tr-TR" altLang="en-US" sz="2000"/>
              <a:t> brands, and private labels exist?</a:t>
            </a:r>
          </a:p>
        </p:txBody>
      </p:sp>
      <p:pic>
        <p:nvPicPr>
          <p:cNvPr id="437252" name="Picture 4" descr="http://onproductmanagement.net/wp-content/uploads/2011/03/key-to-pric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351" y="11113"/>
            <a:ext cx="2405063"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4" name="Picture 6" descr="http://www.idea-sandbox.com/blog_images/pricin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5" y="44450"/>
            <a:ext cx="280828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Slayt Numarası Yer Tutucusu 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C656DA1F-902C-F54E-B346-8B5F03607B06}" type="slidenum">
              <a:rPr lang="en-US" altLang="en-US" sz="1400"/>
              <a:pPr>
                <a:spcBef>
                  <a:spcPct val="0"/>
                </a:spcBef>
                <a:buFontTx/>
                <a:buNone/>
              </a:pPr>
              <a:t>19</a:t>
            </a:fld>
            <a:endParaRPr lang="en-US" altLang="en-US" sz="1400"/>
          </a:p>
        </p:txBody>
      </p:sp>
    </p:spTree>
    <p:extLst>
      <p:ext uri="{BB962C8B-B14F-4D97-AF65-F5344CB8AC3E}">
        <p14:creationId xmlns:p14="http://schemas.microsoft.com/office/powerpoint/2010/main" val="929225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37252"/>
                                        </p:tgtEl>
                                        <p:attrNameLst>
                                          <p:attrName>style.visibility</p:attrName>
                                        </p:attrNameLst>
                                      </p:cBhvr>
                                      <p:to>
                                        <p:strVal val="visible"/>
                                      </p:to>
                                    </p:set>
                                    <p:animEffect transition="in" filter="wipe(down)">
                                      <p:cBhvr>
                                        <p:cTn id="12" dur="500"/>
                                        <p:tgtEl>
                                          <p:spTgt spid="4372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37254"/>
                                        </p:tgtEl>
                                        <p:attrNameLst>
                                          <p:attrName>style.visibility</p:attrName>
                                        </p:attrNameLst>
                                      </p:cBhvr>
                                      <p:to>
                                        <p:strVal val="visible"/>
                                      </p:to>
                                    </p:set>
                                    <p:animEffect transition="in" filter="barn(inVertical)">
                                      <p:cBhvr>
                                        <p:cTn id="17" dur="500"/>
                                        <p:tgtEl>
                                          <p:spTgt spid="4372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2480" t="11423" r="8032" b="19397"/>
          <a:stretch/>
        </p:blipFill>
        <p:spPr bwMode="auto">
          <a:xfrm>
            <a:off x="1740024" y="1032566"/>
            <a:ext cx="8748464" cy="5060731"/>
          </a:xfrm>
          <a:prstGeom prst="rect">
            <a:avLst/>
          </a:prstGeom>
          <a:ln w="228600" cap="sq" cmpd="thickThin">
            <a:solidFill>
              <a:srgbClr val="FF0000"/>
            </a:solidFill>
            <a:prstDash val="solid"/>
            <a:miter lim="800000"/>
          </a:ln>
          <a:effectLst>
            <a:innerShdw blurRad="76200">
              <a:srgbClr val="000000"/>
            </a:innerShdw>
          </a:effectLst>
          <a:extLst>
            <a:ext uri="{909E8E84-426E-40dd-AFC4-6F175D3DCCD1}"/>
          </a:extLst>
        </p:spPr>
      </p:pic>
      <p:sp>
        <p:nvSpPr>
          <p:cNvPr id="78850" name="Metin kutusu 1"/>
          <p:cNvSpPr txBox="1">
            <a:spLocks noChangeArrowheads="1"/>
          </p:cNvSpPr>
          <p:nvPr/>
        </p:nvSpPr>
        <p:spPr bwMode="auto">
          <a:xfrm>
            <a:off x="1766889" y="5003800"/>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endParaRPr lang="tr-TR" altLang="en-US" sz="1800"/>
          </a:p>
        </p:txBody>
      </p:sp>
      <p:sp>
        <p:nvSpPr>
          <p:cNvPr id="3" name="Dikdörtgen 2"/>
          <p:cNvSpPr/>
          <p:nvPr/>
        </p:nvSpPr>
        <p:spPr>
          <a:xfrm>
            <a:off x="1847850" y="49164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78852"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B0281E2D-B0F9-F241-A4D5-1B2F08D79F60}" type="slidenum">
              <a:rPr lang="en-US" altLang="en-US" sz="1400"/>
              <a:pPr>
                <a:spcBef>
                  <a:spcPct val="0"/>
                </a:spcBef>
                <a:buFontTx/>
                <a:buNone/>
              </a:pPr>
              <a:t>2</a:t>
            </a:fld>
            <a:endParaRPr lang="en-US" altLang="en-US" sz="1400"/>
          </a:p>
        </p:txBody>
      </p:sp>
      <p:cxnSp>
        <p:nvCxnSpPr>
          <p:cNvPr id="4" name="Straight Arrow Connector 3"/>
          <p:cNvCxnSpPr/>
          <p:nvPr/>
        </p:nvCxnSpPr>
        <p:spPr>
          <a:xfrm>
            <a:off x="3287713" y="1341439"/>
            <a:ext cx="576262" cy="71913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7281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2193"/>
                                        </p:tgtEl>
                                        <p:attrNameLst>
                                          <p:attrName>style.visibility</p:attrName>
                                        </p:attrNameLst>
                                      </p:cBhvr>
                                      <p:to>
                                        <p:strVal val="visible"/>
                                      </p:to>
                                    </p:set>
                                    <p:animEffect transition="in" filter="fade">
                                      <p:cBhvr>
                                        <p:cTn id="7" dur="500"/>
                                        <p:tgtEl>
                                          <p:spTgt spid="392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703389" y="1916114"/>
            <a:ext cx="87852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000"/>
              <a:t>Distribution research is symbolized by studies aimed at selecting retail sites or</a:t>
            </a:r>
            <a:r>
              <a:rPr lang="tr-TR" altLang="en-US" sz="2000"/>
              <a:t> </a:t>
            </a:r>
            <a:r>
              <a:rPr lang="en-US" altLang="en-US" sz="2000"/>
              <a:t>warehouse</a:t>
            </a:r>
            <a:r>
              <a:rPr lang="tr-TR" altLang="en-US" sz="2000"/>
              <a:t> </a:t>
            </a:r>
            <a:r>
              <a:rPr lang="en-US" altLang="en-US" sz="2000"/>
              <a:t>locations. A survey of retailers or wholesalers may be conducted because the actions of one</a:t>
            </a:r>
            <a:r>
              <a:rPr lang="tr-TR" altLang="en-US" sz="2000"/>
              <a:t> </a:t>
            </a:r>
            <a:r>
              <a:rPr lang="en-US" altLang="en-US" sz="2000"/>
              <a:t>channel member can greatly affect the performance of other</a:t>
            </a:r>
            <a:r>
              <a:rPr lang="tr-TR" altLang="en-US" sz="2000"/>
              <a:t> </a:t>
            </a:r>
            <a:r>
              <a:rPr lang="en-US" altLang="en-US" sz="2000"/>
              <a:t>channel members. Distribution</a:t>
            </a:r>
            <a:r>
              <a:rPr lang="tr-TR" altLang="en-US" sz="2000"/>
              <a:t> </a:t>
            </a:r>
            <a:r>
              <a:rPr lang="en-US" altLang="en-US" sz="2000"/>
              <a:t>research often is needed to gain knowledge about</a:t>
            </a:r>
            <a:r>
              <a:rPr lang="tr-TR" altLang="en-US" sz="2000"/>
              <a:t> </a:t>
            </a:r>
            <a:r>
              <a:rPr lang="en-US" altLang="en-US" sz="2000"/>
              <a:t>retailers’ and wholesalers’ operations and</a:t>
            </a:r>
            <a:r>
              <a:rPr lang="tr-TR" altLang="en-US" sz="2000"/>
              <a:t> </a:t>
            </a:r>
            <a:r>
              <a:rPr lang="en-US" altLang="en-US" sz="2000"/>
              <a:t>to learn their reactions to a manufacturer’s marketing policies.</a:t>
            </a:r>
            <a:endParaRPr lang="tr-TR" altLang="en-US" sz="2000"/>
          </a:p>
        </p:txBody>
      </p:sp>
      <p:grpSp>
        <p:nvGrpSpPr>
          <p:cNvPr id="3" name="Grup 2"/>
          <p:cNvGrpSpPr/>
          <p:nvPr/>
        </p:nvGrpSpPr>
        <p:grpSpPr>
          <a:xfrm>
            <a:off x="4079776" y="457381"/>
            <a:ext cx="4104456" cy="919659"/>
            <a:chOff x="3141668" y="2535113"/>
            <a:chExt cx="3016482" cy="919659"/>
          </a:xfrm>
          <a:effectLst>
            <a:glow rad="139700">
              <a:schemeClr val="accent4">
                <a:satMod val="175000"/>
                <a:alpha val="40000"/>
              </a:schemeClr>
            </a:glow>
          </a:effectLst>
        </p:grpSpPr>
        <p:sp>
          <p:nvSpPr>
            <p:cNvPr id="4" name="Dikdörtgen 3"/>
            <p:cNvSpPr/>
            <p:nvPr/>
          </p:nvSpPr>
          <p:spPr>
            <a:xfrm>
              <a:off x="3141668" y="2535113"/>
              <a:ext cx="3016482" cy="9196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Dikdörtgen 4"/>
            <p:cNvSpPr/>
            <p:nvPr/>
          </p:nvSpPr>
          <p:spPr>
            <a:xfrm>
              <a:off x="3141668" y="2535113"/>
              <a:ext cx="3016482" cy="919659"/>
            </a:xfrm>
            <a:prstGeom prst="rect">
              <a:avLst/>
            </a:prstGeom>
          </p:spPr>
          <p:style>
            <a:lnRef idx="0">
              <a:scrgbClr r="0" g="0" b="0"/>
            </a:lnRef>
            <a:fillRef idx="0">
              <a:scrgbClr r="0" g="0" b="0"/>
            </a:fillRef>
            <a:effectRef idx="0">
              <a:scrgbClr r="0" g="0" b="0"/>
            </a:effectRef>
            <a:fontRef idx="minor">
              <a:schemeClr val="lt1"/>
            </a:fontRef>
          </p:style>
          <p:txBody>
            <a:bodyPr lIns="20955" tIns="20955" rIns="20955" bIns="20955" spcCol="1270" anchor="ctr"/>
            <a:lstStyle/>
            <a:p>
              <a:pPr algn="ctr" defTabSz="1466850">
                <a:lnSpc>
                  <a:spcPct val="90000"/>
                </a:lnSpc>
                <a:spcAft>
                  <a:spcPct val="35000"/>
                </a:spcAft>
                <a:defRPr/>
              </a:pPr>
              <a:r>
                <a:rPr lang="en-US" sz="3300" dirty="0">
                  <a:solidFill>
                    <a:srgbClr val="002060"/>
                  </a:solidFill>
                </a:rPr>
                <a:t>Distribution Research</a:t>
              </a:r>
              <a:endParaRPr lang="tr-TR" sz="3300" dirty="0">
                <a:solidFill>
                  <a:srgbClr val="002060"/>
                </a:solidFill>
              </a:endParaRPr>
            </a:p>
          </p:txBody>
        </p:sp>
      </p:grpSp>
      <p:pic>
        <p:nvPicPr>
          <p:cNvPr id="436226" name="Picture 2" descr="https://upload.wikimedia.org/wikipedia/commons/b/bd/Chick-fil-A_truck_at_Airport_West_Distribution_Cent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460376"/>
            <a:ext cx="240982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228" name="Picture 4" descr="http://supplychaininsight.vn/home/images/di%20chuyen-minh%20ho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8026" y="460375"/>
            <a:ext cx="23098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a:spLocks noChangeArrowheads="1"/>
          </p:cNvSpPr>
          <p:nvPr/>
        </p:nvSpPr>
        <p:spPr bwMode="auto">
          <a:xfrm>
            <a:off x="1703389" y="4502151"/>
            <a:ext cx="87852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000"/>
              <a:t>It may also be used to examine the effect of just-in-time ordering systems or exclusive distribution on product quality. Research focused on developing and improving the efficiency of marketing channels is </a:t>
            </a:r>
            <a:r>
              <a:rPr lang="tr-TR" altLang="en-US" sz="2000"/>
              <a:t>extremely important.</a:t>
            </a:r>
          </a:p>
        </p:txBody>
      </p:sp>
      <p:sp>
        <p:nvSpPr>
          <p:cNvPr id="97286" name="Slayt Numarası Yer Tutucusu 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887DAAED-1C2F-0849-ADC5-C59E273DFADC}" type="slidenum">
              <a:rPr lang="en-US" altLang="en-US" sz="1400"/>
              <a:pPr>
                <a:spcBef>
                  <a:spcPct val="0"/>
                </a:spcBef>
                <a:buFontTx/>
                <a:buNone/>
              </a:pPr>
              <a:t>20</a:t>
            </a:fld>
            <a:endParaRPr lang="en-US" altLang="en-US" sz="1400"/>
          </a:p>
        </p:txBody>
      </p:sp>
    </p:spTree>
    <p:extLst>
      <p:ext uri="{BB962C8B-B14F-4D97-AF65-F5344CB8AC3E}">
        <p14:creationId xmlns:p14="http://schemas.microsoft.com/office/powerpoint/2010/main" val="998048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36226"/>
                                        </p:tgtEl>
                                        <p:attrNameLst>
                                          <p:attrName>style.visibility</p:attrName>
                                        </p:attrNameLst>
                                      </p:cBhvr>
                                      <p:to>
                                        <p:strVal val="visible"/>
                                      </p:to>
                                    </p:set>
                                    <p:animEffect transition="in" filter="wipe(down)">
                                      <p:cBhvr>
                                        <p:cTn id="12" dur="500"/>
                                        <p:tgtEl>
                                          <p:spTgt spid="4362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36228"/>
                                        </p:tgtEl>
                                        <p:attrNameLst>
                                          <p:attrName>style.visibility</p:attrName>
                                        </p:attrNameLst>
                                      </p:cBhvr>
                                      <p:to>
                                        <p:strVal val="visible"/>
                                      </p:to>
                                    </p:set>
                                    <p:animEffect transition="in" filter="barn(inVertical)">
                                      <p:cBhvr>
                                        <p:cTn id="17" dur="500"/>
                                        <p:tgtEl>
                                          <p:spTgt spid="4362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kdörtgen 1"/>
          <p:cNvSpPr>
            <a:spLocks noChangeArrowheads="1"/>
          </p:cNvSpPr>
          <p:nvPr/>
        </p:nvSpPr>
        <p:spPr bwMode="auto">
          <a:xfrm>
            <a:off x="1774825" y="2274889"/>
            <a:ext cx="87137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000" b="1"/>
              <a:t>Promotion research </a:t>
            </a:r>
            <a:r>
              <a:rPr lang="en-US" altLang="en-US" sz="2000"/>
              <a:t>investigates the effectiveness of advertising, premiums, coupons, sampling, discounts, public relations, and other sales promotions. However, among all of these, firms spend more time, money, and effort on advertising research.</a:t>
            </a:r>
            <a:endParaRPr lang="tr-TR" altLang="en-US" sz="2000"/>
          </a:p>
        </p:txBody>
      </p:sp>
      <p:grpSp>
        <p:nvGrpSpPr>
          <p:cNvPr id="3" name="Grup 2"/>
          <p:cNvGrpSpPr/>
          <p:nvPr/>
        </p:nvGrpSpPr>
        <p:grpSpPr>
          <a:xfrm>
            <a:off x="4587759" y="620689"/>
            <a:ext cx="3016482" cy="919659"/>
            <a:chOff x="3141668" y="3684687"/>
            <a:chExt cx="3016482" cy="919659"/>
          </a:xfrm>
          <a:effectLst>
            <a:glow rad="228600">
              <a:schemeClr val="accent6">
                <a:satMod val="175000"/>
                <a:alpha val="40000"/>
              </a:schemeClr>
            </a:glow>
          </a:effectLst>
        </p:grpSpPr>
        <p:sp>
          <p:nvSpPr>
            <p:cNvPr id="4" name="Dikdörtgen 3"/>
            <p:cNvSpPr/>
            <p:nvPr/>
          </p:nvSpPr>
          <p:spPr>
            <a:xfrm>
              <a:off x="3141668" y="3684687"/>
              <a:ext cx="3016482" cy="9196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Dikdörtgen 4"/>
            <p:cNvSpPr/>
            <p:nvPr/>
          </p:nvSpPr>
          <p:spPr>
            <a:xfrm>
              <a:off x="3141668" y="3684687"/>
              <a:ext cx="3016482" cy="919659"/>
            </a:xfrm>
            <a:prstGeom prst="rect">
              <a:avLst/>
            </a:prstGeom>
          </p:spPr>
          <p:style>
            <a:lnRef idx="0">
              <a:scrgbClr r="0" g="0" b="0"/>
            </a:lnRef>
            <a:fillRef idx="0">
              <a:scrgbClr r="0" g="0" b="0"/>
            </a:fillRef>
            <a:effectRef idx="0">
              <a:scrgbClr r="0" g="0" b="0"/>
            </a:effectRef>
            <a:fontRef idx="minor">
              <a:schemeClr val="lt1"/>
            </a:fontRef>
          </p:style>
          <p:txBody>
            <a:bodyPr lIns="20955" tIns="20955" rIns="20955" bIns="20955" spcCol="1270" anchor="ctr"/>
            <a:lstStyle/>
            <a:p>
              <a:pPr algn="ctr" defTabSz="1466850">
                <a:lnSpc>
                  <a:spcPct val="90000"/>
                </a:lnSpc>
                <a:spcAft>
                  <a:spcPct val="35000"/>
                </a:spcAft>
                <a:defRPr/>
              </a:pPr>
              <a:r>
                <a:rPr lang="en-US" sz="3300" dirty="0">
                  <a:solidFill>
                    <a:srgbClr val="002060"/>
                  </a:solidFill>
                </a:rPr>
                <a:t>Promotion Research</a:t>
              </a:r>
              <a:endParaRPr lang="tr-TR" sz="3300" dirty="0">
                <a:solidFill>
                  <a:srgbClr val="002060"/>
                </a:solidFill>
              </a:endParaRPr>
            </a:p>
          </p:txBody>
        </p:sp>
      </p:grpSp>
      <p:sp>
        <p:nvSpPr>
          <p:cNvPr id="70660" name="Dikdörtgen 5"/>
          <p:cNvSpPr>
            <a:spLocks noChangeArrowheads="1"/>
          </p:cNvSpPr>
          <p:nvPr/>
        </p:nvSpPr>
        <p:spPr bwMode="auto">
          <a:xfrm>
            <a:off x="1847851" y="4030663"/>
            <a:ext cx="8640763"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000"/>
              <a:t>Media research helps businesses make decisions about whether television, newspapers, magazines, or other media alternatives are best suited to convey the intended message. Choices among media alternatives may be based on research that shows the proportion of consumers in each market segment that a particular advertising vehicle can reach</a:t>
            </a:r>
            <a:endParaRPr lang="tr-TR" altLang="en-US" sz="2000"/>
          </a:p>
        </p:txBody>
      </p:sp>
      <p:pic>
        <p:nvPicPr>
          <p:cNvPr id="70661" name="Picture 2" descr="http://www.phidia.it/public/images/promotion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6988"/>
            <a:ext cx="2771775"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4" descr="http://socialmeep.com/wp-content/uploads/2013/02/website-promo-1.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8275" y="71438"/>
            <a:ext cx="2700338"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Slayt Numarası Yer Tutucusu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99560E85-4BD6-3C42-81DC-D85B15EE48DD}" type="slidenum">
              <a:rPr lang="en-US" altLang="en-US" sz="1400"/>
              <a:pPr>
                <a:spcBef>
                  <a:spcPct val="0"/>
                </a:spcBef>
                <a:buFontTx/>
                <a:buNone/>
              </a:pPr>
              <a:t>21</a:t>
            </a:fld>
            <a:endParaRPr lang="en-US" altLang="en-US" sz="1400"/>
          </a:p>
        </p:txBody>
      </p:sp>
    </p:spTree>
    <p:extLst>
      <p:ext uri="{BB962C8B-B14F-4D97-AF65-F5344CB8AC3E}">
        <p14:creationId xmlns:p14="http://schemas.microsoft.com/office/powerpoint/2010/main" val="212725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0661"/>
                                        </p:tgtEl>
                                        <p:attrNameLst>
                                          <p:attrName>style.visibility</p:attrName>
                                        </p:attrNameLst>
                                      </p:cBhvr>
                                      <p:to>
                                        <p:strVal val="visible"/>
                                      </p:to>
                                    </p:set>
                                    <p:animEffect transition="in" filter="circle(in)">
                                      <p:cBhvr>
                                        <p:cTn id="12" dur="2000"/>
                                        <p:tgtEl>
                                          <p:spTgt spid="706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0662"/>
                                        </p:tgtEl>
                                        <p:attrNameLst>
                                          <p:attrName>style.visibility</p:attrName>
                                        </p:attrNameLst>
                                      </p:cBhvr>
                                      <p:to>
                                        <p:strVal val="visible"/>
                                      </p:to>
                                    </p:set>
                                    <p:animEffect transition="in" filter="wipe(down)">
                                      <p:cBhvr>
                                        <p:cTn id="17" dur="500"/>
                                        <p:tgtEl>
                                          <p:spTgt spid="706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0658"/>
                                        </p:tgtEl>
                                        <p:attrNameLst>
                                          <p:attrName>style.visibility</p:attrName>
                                        </p:attrNameLst>
                                      </p:cBhvr>
                                      <p:to>
                                        <p:strVal val="visible"/>
                                      </p:to>
                                    </p:set>
                                    <p:animEffect transition="in" filter="wipe(down)">
                                      <p:cBhvr>
                                        <p:cTn id="22" dur="500"/>
                                        <p:tgtEl>
                                          <p:spTgt spid="706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0660"/>
                                        </p:tgtEl>
                                        <p:attrNameLst>
                                          <p:attrName>style.visibility</p:attrName>
                                        </p:attrNameLst>
                                      </p:cBhvr>
                                      <p:to>
                                        <p:strVal val="visible"/>
                                      </p:to>
                                    </p:set>
                                    <p:animEffect transition="in" filter="fade">
                                      <p:cBhvr>
                                        <p:cTn id="27" dur="1000"/>
                                        <p:tgtEl>
                                          <p:spTgt spid="70660"/>
                                        </p:tgtEl>
                                      </p:cBhvr>
                                    </p:animEffect>
                                    <p:anim calcmode="lin" valueType="num">
                                      <p:cBhvr>
                                        <p:cTn id="28" dur="1000" fill="hold"/>
                                        <p:tgtEl>
                                          <p:spTgt spid="70660"/>
                                        </p:tgtEl>
                                        <p:attrNameLst>
                                          <p:attrName>ppt_x</p:attrName>
                                        </p:attrNameLst>
                                      </p:cBhvr>
                                      <p:tavLst>
                                        <p:tav tm="0">
                                          <p:val>
                                            <p:strVal val="#ppt_x"/>
                                          </p:val>
                                        </p:tav>
                                        <p:tav tm="100000">
                                          <p:val>
                                            <p:strVal val="#ppt_x"/>
                                          </p:val>
                                        </p:tav>
                                      </p:tavLst>
                                    </p:anim>
                                    <p:anim calcmode="lin" valueType="num">
                                      <p:cBhvr>
                                        <p:cTn id="29" dur="1000" fill="hold"/>
                                        <p:tgtEl>
                                          <p:spTgt spid="706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981201" y="-26988"/>
            <a:ext cx="526732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tr-TR" altLang="en-US" b="1" i="1" u="sng">
              <a:latin typeface="Times New Roman" charset="0"/>
            </a:endParaRPr>
          </a:p>
          <a:p>
            <a:endParaRPr lang="tr-TR" altLang="en-US" b="1" i="1" u="sng">
              <a:latin typeface="Times New Roman" charset="0"/>
            </a:endParaRPr>
          </a:p>
          <a:p>
            <a:r>
              <a:rPr lang="tr-TR" altLang="en-US" sz="2800" b="1" i="1" u="sng">
                <a:latin typeface="Times New Roman" charset="0"/>
              </a:rPr>
              <a:t>Different Specific Research Topics</a:t>
            </a:r>
            <a:endParaRPr lang="tr-TR" altLang="en-US" sz="2800" b="1" i="1">
              <a:latin typeface="Times New Roman" charset="0"/>
            </a:endParaRPr>
          </a:p>
          <a:p>
            <a:endParaRPr lang="tr-TR" altLang="en-US" b="1" i="1">
              <a:latin typeface="Times New Roman" charset="0"/>
            </a:endParaRPr>
          </a:p>
          <a:p>
            <a:r>
              <a:rPr lang="en-US" altLang="en-US" b="1" i="1">
                <a:latin typeface="Times New Roman" charset="0"/>
              </a:rPr>
              <a:t>(A) Business/Economic and Corporate Research</a:t>
            </a:r>
          </a:p>
          <a:p>
            <a:r>
              <a:rPr lang="en-US" altLang="en-US">
                <a:latin typeface="Times New Roman" charset="0"/>
              </a:rPr>
              <a:t>1. industry/market characteristics	</a:t>
            </a:r>
            <a:r>
              <a:rPr lang="tr-TR" altLang="en-US">
                <a:latin typeface="Times New Roman" charset="0"/>
              </a:rPr>
              <a:t>/consumer profiles</a:t>
            </a:r>
            <a:r>
              <a:rPr lang="en-US" altLang="en-US">
                <a:latin typeface="Times New Roman" charset="0"/>
              </a:rPr>
              <a:t>		</a:t>
            </a:r>
            <a:r>
              <a:rPr lang="tr-TR" altLang="en-US">
                <a:latin typeface="Times New Roman" charset="0"/>
              </a:rPr>
              <a:t>	</a:t>
            </a:r>
            <a:endParaRPr lang="en-US" altLang="en-US">
              <a:latin typeface="Times New Roman" charset="0"/>
            </a:endParaRPr>
          </a:p>
          <a:p>
            <a:r>
              <a:rPr lang="en-US" altLang="en-US">
                <a:latin typeface="Times New Roman" charset="0"/>
              </a:rPr>
              <a:t>2. acquisition/diversification studies			</a:t>
            </a:r>
          </a:p>
          <a:p>
            <a:r>
              <a:rPr lang="en-US" altLang="en-US">
                <a:latin typeface="Times New Roman" charset="0"/>
              </a:rPr>
              <a:t>3. market-share analyses			</a:t>
            </a:r>
            <a:r>
              <a:rPr lang="tr-TR" altLang="en-US">
                <a:latin typeface="Times New Roman" charset="0"/>
              </a:rPr>
              <a:t>      </a:t>
            </a:r>
            <a:r>
              <a:rPr lang="en-US" altLang="en-US">
                <a:latin typeface="Times New Roman" charset="0"/>
              </a:rPr>
              <a:t>4. internal employee studies (e.g., morale)		</a:t>
            </a:r>
            <a:r>
              <a:rPr lang="tr-TR" altLang="en-US">
                <a:latin typeface="Times New Roman" charset="0"/>
              </a:rPr>
              <a:t>	</a:t>
            </a:r>
            <a:endParaRPr lang="tr-TR" altLang="en-US" b="1" i="1">
              <a:latin typeface="Times New Roman" charset="0"/>
            </a:endParaRPr>
          </a:p>
          <a:p>
            <a:r>
              <a:rPr lang="en-US" altLang="en-US" b="1" i="1">
                <a:latin typeface="Times New Roman" charset="0"/>
              </a:rPr>
              <a:t>(B)  Pricing</a:t>
            </a:r>
          </a:p>
          <a:p>
            <a:r>
              <a:rPr lang="en-US" altLang="en-US">
                <a:latin typeface="Times New Roman" charset="0"/>
              </a:rPr>
              <a:t>5. cost analysis					</a:t>
            </a:r>
          </a:p>
          <a:p>
            <a:r>
              <a:rPr lang="en-US" altLang="en-US">
                <a:latin typeface="Times New Roman" charset="0"/>
              </a:rPr>
              <a:t>6. profit analysis			</a:t>
            </a:r>
          </a:p>
          <a:p>
            <a:r>
              <a:rPr lang="en-US" altLang="en-US">
                <a:latin typeface="Times New Roman" charset="0"/>
              </a:rPr>
              <a:t>7. price elasticity					</a:t>
            </a:r>
          </a:p>
          <a:p>
            <a:r>
              <a:rPr lang="en-US" altLang="en-US">
                <a:latin typeface="Times New Roman" charset="0"/>
              </a:rPr>
              <a:t>8. demand analysis: market potential		</a:t>
            </a:r>
          </a:p>
          <a:p>
            <a:r>
              <a:rPr lang="en-US" altLang="en-US">
                <a:latin typeface="Times New Roman" charset="0"/>
              </a:rPr>
              <a:t>		sales potential			</a:t>
            </a:r>
          </a:p>
          <a:p>
            <a:r>
              <a:rPr lang="en-US" altLang="en-US">
                <a:latin typeface="Times New Roman" charset="0"/>
              </a:rPr>
              <a:t>		sales forecasts</a:t>
            </a:r>
            <a:endParaRPr lang="tr-TR" altLang="en-US">
              <a:latin typeface="Times New Roman" charset="0"/>
            </a:endParaRPr>
          </a:p>
          <a:p>
            <a:r>
              <a:rPr lang="en-US" altLang="en-US">
                <a:latin typeface="Times New Roman" charset="0"/>
              </a:rPr>
              <a:t>9. competitive pricing analyses 	</a:t>
            </a:r>
            <a:r>
              <a:rPr lang="en-US" altLang="en-US" sz="1600">
                <a:latin typeface="Times New Roman" charset="0"/>
              </a:rPr>
              <a:t>		</a:t>
            </a:r>
          </a:p>
        </p:txBody>
      </p:sp>
      <p:sp>
        <p:nvSpPr>
          <p:cNvPr id="74755" name="Text Box 3"/>
          <p:cNvSpPr txBox="1">
            <a:spLocks noChangeArrowheads="1"/>
          </p:cNvSpPr>
          <p:nvPr/>
        </p:nvSpPr>
        <p:spPr bwMode="auto">
          <a:xfrm>
            <a:off x="7191375" y="-255588"/>
            <a:ext cx="3657600" cy="714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1600">
                <a:latin typeface="Times New Roman" charset="0"/>
              </a:rPr>
              <a:t>	</a:t>
            </a:r>
          </a:p>
          <a:p>
            <a:endParaRPr lang="tr-TR" altLang="en-US" sz="1600" b="1" i="1">
              <a:latin typeface="Times New Roman" charset="0"/>
            </a:endParaRPr>
          </a:p>
          <a:p>
            <a:endParaRPr lang="tr-TR" altLang="en-US" sz="1600" b="1" i="1">
              <a:latin typeface="Times New Roman" charset="0"/>
            </a:endParaRPr>
          </a:p>
          <a:p>
            <a:endParaRPr lang="tr-TR" altLang="en-US" sz="1600" b="1" i="1">
              <a:latin typeface="Times New Roman" charset="0"/>
            </a:endParaRPr>
          </a:p>
          <a:p>
            <a:endParaRPr lang="tr-TR" altLang="en-US" sz="1600" b="1" i="1">
              <a:latin typeface="Times New Roman" charset="0"/>
            </a:endParaRPr>
          </a:p>
          <a:p>
            <a:r>
              <a:rPr lang="en-US" altLang="en-US" b="1" i="1">
                <a:latin typeface="Times New Roman" charset="0"/>
              </a:rPr>
              <a:t>C) Product</a:t>
            </a:r>
          </a:p>
          <a:p>
            <a:r>
              <a:rPr lang="en-US" altLang="en-US">
                <a:latin typeface="Times New Roman" charset="0"/>
              </a:rPr>
              <a:t>10. concept development and testing</a:t>
            </a:r>
          </a:p>
          <a:p>
            <a:r>
              <a:rPr lang="en-US" altLang="en-US">
                <a:latin typeface="Times New Roman" charset="0"/>
              </a:rPr>
              <a:t>11. brand name generation and testing</a:t>
            </a:r>
          </a:p>
          <a:p>
            <a:r>
              <a:rPr lang="en-US" altLang="en-US">
                <a:latin typeface="Times New Roman" charset="0"/>
              </a:rPr>
              <a:t>12. test market</a:t>
            </a:r>
            <a:r>
              <a:rPr lang="tr-TR" altLang="en-US">
                <a:latin typeface="Times New Roman" charset="0"/>
              </a:rPr>
              <a:t>s</a:t>
            </a:r>
            <a:r>
              <a:rPr lang="en-US" altLang="en-US">
                <a:latin typeface="Times New Roman" charset="0"/>
              </a:rPr>
              <a:t>		</a:t>
            </a:r>
          </a:p>
          <a:p>
            <a:r>
              <a:rPr lang="en-US" altLang="en-US">
                <a:latin typeface="Times New Roman" charset="0"/>
              </a:rPr>
              <a:t>13. product testing of existing products</a:t>
            </a:r>
          </a:p>
          <a:p>
            <a:r>
              <a:rPr lang="en-US" altLang="en-US">
                <a:latin typeface="Times New Roman" charset="0"/>
              </a:rPr>
              <a:t>14. packaging design studies	</a:t>
            </a:r>
          </a:p>
          <a:p>
            <a:r>
              <a:rPr lang="en-US" altLang="en-US">
                <a:latin typeface="Times New Roman" charset="0"/>
              </a:rPr>
              <a:t>15. competitive product studies	</a:t>
            </a:r>
          </a:p>
          <a:p>
            <a:endParaRPr lang="tr-TR" altLang="en-US" b="1" i="1">
              <a:latin typeface="Times New Roman" charset="0"/>
            </a:endParaRPr>
          </a:p>
          <a:p>
            <a:r>
              <a:rPr lang="tr-TR" altLang="en-US" b="1" i="1">
                <a:latin typeface="Times New Roman" charset="0"/>
              </a:rPr>
              <a:t>(D) Advertising</a:t>
            </a:r>
            <a:endParaRPr lang="tr-TR" altLang="en-US">
              <a:latin typeface="Times New Roman" charset="0"/>
            </a:endParaRPr>
          </a:p>
          <a:p>
            <a:r>
              <a:rPr lang="tr-TR" altLang="en-US">
                <a:latin typeface="Times New Roman" charset="0"/>
              </a:rPr>
              <a:t>16. copy testing</a:t>
            </a:r>
          </a:p>
          <a:p>
            <a:r>
              <a:rPr lang="tr-TR" altLang="en-US">
                <a:latin typeface="Times New Roman" charset="0"/>
              </a:rPr>
              <a:t>17. promotion effectiveness studies</a:t>
            </a:r>
            <a:endParaRPr lang="tr-TR" altLang="en-US" b="1" i="1">
              <a:latin typeface="Times New Roman" charset="0"/>
            </a:endParaRPr>
          </a:p>
          <a:p>
            <a:endParaRPr lang="tr-TR" altLang="en-US" b="1" i="1">
              <a:latin typeface="Times New Roman" charset="0"/>
            </a:endParaRPr>
          </a:p>
          <a:p>
            <a:r>
              <a:rPr lang="en-US" altLang="en-US" b="1" i="1">
                <a:latin typeface="Times New Roman" charset="0"/>
              </a:rPr>
              <a:t>(</a:t>
            </a:r>
            <a:r>
              <a:rPr lang="tr-TR" altLang="en-US" b="1" i="1">
                <a:latin typeface="Times New Roman" charset="0"/>
              </a:rPr>
              <a:t>E</a:t>
            </a:r>
            <a:r>
              <a:rPr lang="en-US" altLang="en-US" b="1" i="1">
                <a:latin typeface="Times New Roman" charset="0"/>
              </a:rPr>
              <a:t>) Distribution</a:t>
            </a:r>
          </a:p>
          <a:p>
            <a:r>
              <a:rPr lang="en-US" altLang="en-US">
                <a:latin typeface="Times New Roman" charset="0"/>
              </a:rPr>
              <a:t>1</a:t>
            </a:r>
            <a:r>
              <a:rPr lang="tr-TR" altLang="en-US">
                <a:latin typeface="Times New Roman" charset="0"/>
              </a:rPr>
              <a:t>8</a:t>
            </a:r>
            <a:r>
              <a:rPr lang="en-US" altLang="en-US">
                <a:latin typeface="Times New Roman" charset="0"/>
              </a:rPr>
              <a:t>. plant/warehouse location studies</a:t>
            </a:r>
          </a:p>
          <a:p>
            <a:r>
              <a:rPr lang="en-US" altLang="en-US">
                <a:latin typeface="Times New Roman" charset="0"/>
              </a:rPr>
              <a:t>1</a:t>
            </a:r>
            <a:r>
              <a:rPr lang="tr-TR" altLang="en-US">
                <a:latin typeface="Times New Roman" charset="0"/>
              </a:rPr>
              <a:t>9</a:t>
            </a:r>
            <a:r>
              <a:rPr lang="en-US" altLang="en-US">
                <a:latin typeface="Times New Roman" charset="0"/>
              </a:rPr>
              <a:t>. channel performance studies	</a:t>
            </a:r>
          </a:p>
          <a:p>
            <a:r>
              <a:rPr lang="tr-TR" altLang="en-US">
                <a:latin typeface="Times New Roman" charset="0"/>
              </a:rPr>
              <a:t>20</a:t>
            </a:r>
            <a:r>
              <a:rPr lang="en-US" altLang="en-US">
                <a:latin typeface="Times New Roman" charset="0"/>
              </a:rPr>
              <a:t>. channel coverage studies	</a:t>
            </a:r>
          </a:p>
          <a:p>
            <a:r>
              <a:rPr lang="tr-TR" altLang="en-US">
                <a:latin typeface="Times New Roman" charset="0"/>
              </a:rPr>
              <a:t>21</a:t>
            </a:r>
            <a:r>
              <a:rPr lang="en-US" altLang="en-US">
                <a:latin typeface="Times New Roman" charset="0"/>
              </a:rPr>
              <a:t>. export and international studies</a:t>
            </a:r>
          </a:p>
        </p:txBody>
      </p:sp>
      <p:sp>
        <p:nvSpPr>
          <p:cNvPr id="99331"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CD4C654E-2211-9240-90D3-6F516E213898}" type="slidenum">
              <a:rPr lang="en-US" altLang="en-US" sz="1400"/>
              <a:pPr>
                <a:spcBef>
                  <a:spcPct val="0"/>
                </a:spcBef>
                <a:buFontTx/>
                <a:buNone/>
              </a:pPr>
              <a:t>22</a:t>
            </a:fld>
            <a:endParaRPr lang="en-US" altLang="en-US" sz="1400"/>
          </a:p>
        </p:txBody>
      </p:sp>
    </p:spTree>
    <p:extLst>
      <p:ext uri="{BB962C8B-B14F-4D97-AF65-F5344CB8AC3E}">
        <p14:creationId xmlns:p14="http://schemas.microsoft.com/office/powerpoint/2010/main" val="187021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ppt_x"/>
                                          </p:val>
                                        </p:tav>
                                        <p:tav tm="100000">
                                          <p:val>
                                            <p:strVal val="#ppt_x"/>
                                          </p:val>
                                        </p:tav>
                                      </p:tavLst>
                                    </p:anim>
                                    <p:anim calcmode="lin" valueType="num">
                                      <p:cBhvr additive="base">
                                        <p:cTn id="8" dur="500" fill="hold"/>
                                        <p:tgtEl>
                                          <p:spTgt spid="747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4755"/>
                                        </p:tgtEl>
                                        <p:attrNameLst>
                                          <p:attrName>style.visibility</p:attrName>
                                        </p:attrNameLst>
                                      </p:cBhvr>
                                      <p:to>
                                        <p:strVal val="visible"/>
                                      </p:to>
                                    </p:set>
                                    <p:animEffect transition="in" filter="barn(inVertical)">
                                      <p:cBhvr>
                                        <p:cTn id="13" dur="5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09775" y="2636839"/>
            <a:ext cx="792003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eaLnBrk="1" hangingPunct="1">
              <a:defRPr/>
            </a:pPr>
            <a:r>
              <a:rPr lang="tr-TR" sz="3200" b="1" dirty="0">
                <a:solidFill>
                  <a:srgbClr val="FFFF00"/>
                </a:solidFill>
              </a:rPr>
              <a:t>International Business </a:t>
            </a:r>
            <a:r>
              <a:rPr lang="tr-TR" sz="3200" b="1" dirty="0" err="1">
                <a:solidFill>
                  <a:srgbClr val="FFFF00"/>
                </a:solidFill>
              </a:rPr>
              <a:t>Research</a:t>
            </a:r>
            <a:r>
              <a:rPr lang="tr-TR" sz="3200" b="1" dirty="0">
                <a:solidFill>
                  <a:srgbClr val="FFFF00"/>
                </a:solidFill>
              </a:rPr>
              <a:t> </a:t>
            </a:r>
            <a:r>
              <a:rPr lang="tr-TR" sz="3200" b="1" dirty="0" err="1">
                <a:solidFill>
                  <a:srgbClr val="FFFF00"/>
                </a:solidFill>
              </a:rPr>
              <a:t>Process</a:t>
            </a:r>
            <a:endParaRPr lang="tr-TR" sz="3200" b="1" dirty="0">
              <a:solidFill>
                <a:srgbClr val="FFFF00"/>
              </a:solidFill>
            </a:endParaRPr>
          </a:p>
        </p:txBody>
      </p:sp>
      <p:sp>
        <p:nvSpPr>
          <p:cNvPr id="100354"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84EFE63A-ECAC-374F-B697-38F6E3F6D1DC}" type="slidenum">
              <a:rPr lang="en-US" altLang="en-US" sz="1400"/>
              <a:pPr>
                <a:spcBef>
                  <a:spcPct val="0"/>
                </a:spcBef>
                <a:buFontTx/>
                <a:buNone/>
              </a:pPr>
              <a:t>23</a:t>
            </a:fld>
            <a:endParaRPr lang="en-US" altLang="en-US" sz="1400"/>
          </a:p>
        </p:txBody>
      </p:sp>
    </p:spTree>
    <p:extLst>
      <p:ext uri="{BB962C8B-B14F-4D97-AF65-F5344CB8AC3E}">
        <p14:creationId xmlns:p14="http://schemas.microsoft.com/office/powerpoint/2010/main" val="5923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a:spLocks noChangeArrowheads="1"/>
          </p:cNvSpPr>
          <p:nvPr/>
        </p:nvSpPr>
        <p:spPr bwMode="auto">
          <a:xfrm>
            <a:off x="1631950" y="827088"/>
            <a:ext cx="172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solidFill>
                  <a:srgbClr val="FF0000"/>
                </a:solidFill>
              </a:rPr>
              <a:t>First Step</a:t>
            </a:r>
          </a:p>
        </p:txBody>
      </p:sp>
      <p:sp>
        <p:nvSpPr>
          <p:cNvPr id="8" name="Metin kutusu 7"/>
          <p:cNvSpPr txBox="1">
            <a:spLocks noChangeArrowheads="1"/>
          </p:cNvSpPr>
          <p:nvPr/>
        </p:nvSpPr>
        <p:spPr bwMode="auto">
          <a:xfrm>
            <a:off x="3575051" y="868363"/>
            <a:ext cx="2016125"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a:solidFill>
                  <a:srgbClr val="FF0000"/>
                </a:solidFill>
              </a:rPr>
              <a:t>Preparing stage</a:t>
            </a:r>
          </a:p>
        </p:txBody>
      </p:sp>
      <p:sp>
        <p:nvSpPr>
          <p:cNvPr id="9" name="Metin kutusu 8"/>
          <p:cNvSpPr txBox="1">
            <a:spLocks noChangeArrowheads="1"/>
          </p:cNvSpPr>
          <p:nvPr/>
        </p:nvSpPr>
        <p:spPr bwMode="auto">
          <a:xfrm>
            <a:off x="1524001" y="2463801"/>
            <a:ext cx="2124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solidFill>
                  <a:srgbClr val="00B0F0"/>
                </a:solidFill>
              </a:rPr>
              <a:t>Second Step</a:t>
            </a:r>
          </a:p>
        </p:txBody>
      </p:sp>
      <p:sp>
        <p:nvSpPr>
          <p:cNvPr id="10" name="Metin kutusu 9"/>
          <p:cNvSpPr txBox="1">
            <a:spLocks noChangeArrowheads="1"/>
          </p:cNvSpPr>
          <p:nvPr/>
        </p:nvSpPr>
        <p:spPr bwMode="auto">
          <a:xfrm>
            <a:off x="1631951" y="50561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t>Third Step</a:t>
            </a:r>
          </a:p>
        </p:txBody>
      </p:sp>
      <p:sp>
        <p:nvSpPr>
          <p:cNvPr id="11" name="Metin kutusu 10"/>
          <p:cNvSpPr txBox="1"/>
          <p:nvPr/>
        </p:nvSpPr>
        <p:spPr>
          <a:xfrm>
            <a:off x="6527801" y="981075"/>
            <a:ext cx="4176713" cy="4000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eaLnBrk="1" hangingPunct="1">
              <a:defRPr/>
            </a:pPr>
            <a:r>
              <a:rPr lang="en-US" sz="2000" dirty="0"/>
              <a:t>3. </a:t>
            </a:r>
            <a:r>
              <a:rPr lang="tr-TR" sz="2000" dirty="0" err="1"/>
              <a:t>Past</a:t>
            </a:r>
            <a:r>
              <a:rPr lang="en-US" sz="2000" dirty="0"/>
              <a:t> of the subject</a:t>
            </a:r>
          </a:p>
        </p:txBody>
      </p:sp>
      <p:sp>
        <p:nvSpPr>
          <p:cNvPr id="12" name="Metin kutusu 11"/>
          <p:cNvSpPr txBox="1"/>
          <p:nvPr/>
        </p:nvSpPr>
        <p:spPr>
          <a:xfrm>
            <a:off x="6527801" y="188913"/>
            <a:ext cx="4157663" cy="4000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eaLnBrk="1" hangingPunct="1">
              <a:defRPr/>
            </a:pPr>
            <a:r>
              <a:rPr lang="en-US" sz="2000" dirty="0"/>
              <a:t>1. Determining research type</a:t>
            </a:r>
          </a:p>
        </p:txBody>
      </p:sp>
      <p:sp>
        <p:nvSpPr>
          <p:cNvPr id="13" name="Metin kutusu 12"/>
          <p:cNvSpPr txBox="1">
            <a:spLocks noChangeArrowheads="1"/>
          </p:cNvSpPr>
          <p:nvPr/>
        </p:nvSpPr>
        <p:spPr bwMode="auto">
          <a:xfrm>
            <a:off x="3432175" y="494347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a:t>Implementing </a:t>
            </a:r>
          </a:p>
          <a:p>
            <a:pPr eaLnBrk="1" hangingPunct="1">
              <a:spcBef>
                <a:spcPct val="0"/>
              </a:spcBef>
              <a:buFontTx/>
              <a:buNone/>
            </a:pPr>
            <a:r>
              <a:rPr lang="en-US" altLang="en-US" sz="2000"/>
              <a:t>the study</a:t>
            </a:r>
          </a:p>
        </p:txBody>
      </p:sp>
      <p:sp>
        <p:nvSpPr>
          <p:cNvPr id="14" name="Metin kutusu 13"/>
          <p:cNvSpPr txBox="1">
            <a:spLocks noChangeArrowheads="1"/>
          </p:cNvSpPr>
          <p:nvPr/>
        </p:nvSpPr>
        <p:spPr bwMode="auto">
          <a:xfrm>
            <a:off x="3575050" y="2381251"/>
            <a:ext cx="187325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a:solidFill>
                  <a:srgbClr val="A7194F"/>
                </a:solidFill>
              </a:rPr>
              <a:t>Designing </a:t>
            </a:r>
          </a:p>
          <a:p>
            <a:pPr eaLnBrk="1" hangingPunct="1">
              <a:spcBef>
                <a:spcPct val="0"/>
              </a:spcBef>
              <a:buFontTx/>
              <a:buNone/>
            </a:pPr>
            <a:r>
              <a:rPr lang="en-US" altLang="en-US" sz="2000">
                <a:solidFill>
                  <a:srgbClr val="A7194F"/>
                </a:solidFill>
              </a:rPr>
              <a:t>the study</a:t>
            </a:r>
          </a:p>
        </p:txBody>
      </p:sp>
      <p:sp>
        <p:nvSpPr>
          <p:cNvPr id="15" name="Metin kutusu 14"/>
          <p:cNvSpPr txBox="1"/>
          <p:nvPr/>
        </p:nvSpPr>
        <p:spPr>
          <a:xfrm>
            <a:off x="6527801" y="584200"/>
            <a:ext cx="4176713" cy="4000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eaLnBrk="1" hangingPunct="1">
              <a:defRPr/>
            </a:pPr>
            <a:r>
              <a:rPr lang="en-US" sz="2000" dirty="0"/>
              <a:t>2. Defining problem/opportunity</a:t>
            </a:r>
          </a:p>
        </p:txBody>
      </p:sp>
      <p:sp>
        <p:nvSpPr>
          <p:cNvPr id="18" name="Metin kutusu 17"/>
          <p:cNvSpPr txBox="1"/>
          <p:nvPr/>
        </p:nvSpPr>
        <p:spPr>
          <a:xfrm>
            <a:off x="6527801" y="1341438"/>
            <a:ext cx="4176713" cy="40005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eaLnBrk="1" hangingPunct="1">
              <a:defRPr/>
            </a:pPr>
            <a:r>
              <a:rPr lang="en-US" sz="2000" dirty="0"/>
              <a:t>4. Questioning the research</a:t>
            </a:r>
          </a:p>
        </p:txBody>
      </p:sp>
      <p:sp>
        <p:nvSpPr>
          <p:cNvPr id="19" name="Metin kutusu 18"/>
          <p:cNvSpPr txBox="1"/>
          <p:nvPr/>
        </p:nvSpPr>
        <p:spPr>
          <a:xfrm>
            <a:off x="6567489" y="2025650"/>
            <a:ext cx="4137025" cy="4000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hangingPunct="1">
              <a:defRPr/>
            </a:pPr>
            <a:r>
              <a:rPr lang="en-US" sz="2000" dirty="0"/>
              <a:t>5. Planning of research proposal</a:t>
            </a:r>
          </a:p>
        </p:txBody>
      </p:sp>
      <p:sp>
        <p:nvSpPr>
          <p:cNvPr id="20" name="Metin kutusu 19"/>
          <p:cNvSpPr txBox="1"/>
          <p:nvPr/>
        </p:nvSpPr>
        <p:spPr>
          <a:xfrm>
            <a:off x="6554788" y="2454275"/>
            <a:ext cx="4113212" cy="4000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hangingPunct="1">
              <a:defRPr/>
            </a:pPr>
            <a:r>
              <a:rPr lang="en-US" sz="2000" dirty="0"/>
              <a:t>6. Choosing research method</a:t>
            </a:r>
          </a:p>
        </p:txBody>
      </p:sp>
      <p:sp>
        <p:nvSpPr>
          <p:cNvPr id="21" name="Metin kutusu 20"/>
          <p:cNvSpPr txBox="1"/>
          <p:nvPr/>
        </p:nvSpPr>
        <p:spPr>
          <a:xfrm>
            <a:off x="6527801" y="2868613"/>
            <a:ext cx="4157663" cy="4000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hangingPunct="1">
              <a:defRPr/>
            </a:pPr>
            <a:r>
              <a:rPr lang="en-US" sz="2000" dirty="0"/>
              <a:t>7. Selecting sampling method</a:t>
            </a:r>
          </a:p>
        </p:txBody>
      </p:sp>
      <p:sp>
        <p:nvSpPr>
          <p:cNvPr id="22" name="Metin kutusu 21"/>
          <p:cNvSpPr txBox="1"/>
          <p:nvPr/>
        </p:nvSpPr>
        <p:spPr>
          <a:xfrm>
            <a:off x="6569076" y="3892550"/>
            <a:ext cx="4098925"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8. Collecting data</a:t>
            </a:r>
          </a:p>
        </p:txBody>
      </p:sp>
      <p:sp>
        <p:nvSpPr>
          <p:cNvPr id="23" name="Metin kutusu 22"/>
          <p:cNvSpPr txBox="1"/>
          <p:nvPr/>
        </p:nvSpPr>
        <p:spPr>
          <a:xfrm>
            <a:off x="6569075" y="4252913"/>
            <a:ext cx="4141788"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9. Classifying data</a:t>
            </a:r>
          </a:p>
        </p:txBody>
      </p:sp>
      <p:sp>
        <p:nvSpPr>
          <p:cNvPr id="24" name="Metin kutusu 23"/>
          <p:cNvSpPr txBox="1"/>
          <p:nvPr/>
        </p:nvSpPr>
        <p:spPr>
          <a:xfrm>
            <a:off x="6572251" y="4660900"/>
            <a:ext cx="4132263"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10. Analyzing data </a:t>
            </a:r>
          </a:p>
        </p:txBody>
      </p:sp>
      <p:sp>
        <p:nvSpPr>
          <p:cNvPr id="25" name="Metin kutusu 24"/>
          <p:cNvSpPr txBox="1"/>
          <p:nvPr/>
        </p:nvSpPr>
        <p:spPr>
          <a:xfrm>
            <a:off x="6527801" y="5092700"/>
            <a:ext cx="4175125"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11. findings interpretation</a:t>
            </a:r>
          </a:p>
        </p:txBody>
      </p:sp>
      <p:sp>
        <p:nvSpPr>
          <p:cNvPr id="26" name="Metin kutusu 25"/>
          <p:cNvSpPr txBox="1"/>
          <p:nvPr/>
        </p:nvSpPr>
        <p:spPr>
          <a:xfrm>
            <a:off x="6527801" y="5445125"/>
            <a:ext cx="4183063"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12. preparing report</a:t>
            </a:r>
          </a:p>
        </p:txBody>
      </p:sp>
      <p:sp>
        <p:nvSpPr>
          <p:cNvPr id="27" name="Metin kutusu 26"/>
          <p:cNvSpPr txBox="1"/>
          <p:nvPr/>
        </p:nvSpPr>
        <p:spPr>
          <a:xfrm>
            <a:off x="6527801" y="5805488"/>
            <a:ext cx="4183063"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13. Implementing the suggestions</a:t>
            </a:r>
          </a:p>
        </p:txBody>
      </p:sp>
      <p:sp>
        <p:nvSpPr>
          <p:cNvPr id="28" name="Metin kutusu 27"/>
          <p:cNvSpPr txBox="1"/>
          <p:nvPr/>
        </p:nvSpPr>
        <p:spPr>
          <a:xfrm>
            <a:off x="6527800" y="6237288"/>
            <a:ext cx="4140200"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14. monitoring the results</a:t>
            </a:r>
          </a:p>
        </p:txBody>
      </p:sp>
      <p:cxnSp>
        <p:nvCxnSpPr>
          <p:cNvPr id="30" name="Düz Ok Bağlayıcısı 29"/>
          <p:cNvCxnSpPr>
            <a:stCxn id="8" idx="3"/>
          </p:cNvCxnSpPr>
          <p:nvPr/>
        </p:nvCxnSpPr>
        <p:spPr>
          <a:xfrm flipV="1">
            <a:off x="5591176" y="388938"/>
            <a:ext cx="936625" cy="679450"/>
          </a:xfrm>
          <a:prstGeom prst="straightConnector1">
            <a:avLst/>
          </a:prstGeom>
          <a:ln cmpd="dbl">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a:stCxn id="8" idx="3"/>
          </p:cNvCxnSpPr>
          <p:nvPr/>
        </p:nvCxnSpPr>
        <p:spPr>
          <a:xfrm flipV="1">
            <a:off x="5591176" y="784226"/>
            <a:ext cx="936625" cy="2841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a:stCxn id="8" idx="3"/>
          </p:cNvCxnSpPr>
          <p:nvPr/>
        </p:nvCxnSpPr>
        <p:spPr>
          <a:xfrm>
            <a:off x="5591176" y="1068388"/>
            <a:ext cx="936625" cy="1127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Düz Ok Bağlayıcısı 35"/>
          <p:cNvCxnSpPr>
            <a:stCxn id="8" idx="3"/>
          </p:cNvCxnSpPr>
          <p:nvPr/>
        </p:nvCxnSpPr>
        <p:spPr>
          <a:xfrm>
            <a:off x="5591176" y="1068389"/>
            <a:ext cx="936625" cy="473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Düz Ok Bağlayıcısı 37"/>
          <p:cNvCxnSpPr>
            <a:stCxn id="14" idx="3"/>
          </p:cNvCxnSpPr>
          <p:nvPr/>
        </p:nvCxnSpPr>
        <p:spPr>
          <a:xfrm flipV="1">
            <a:off x="5448300" y="2225675"/>
            <a:ext cx="1119188" cy="509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Düz Ok Bağlayıcısı 39"/>
          <p:cNvCxnSpPr>
            <a:stCxn id="14" idx="3"/>
          </p:cNvCxnSpPr>
          <p:nvPr/>
        </p:nvCxnSpPr>
        <p:spPr>
          <a:xfrm flipV="1">
            <a:off x="5448300" y="2654301"/>
            <a:ext cx="1106488" cy="809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Düz Ok Bağlayıcısı 41"/>
          <p:cNvCxnSpPr>
            <a:stCxn id="14" idx="3"/>
          </p:cNvCxnSpPr>
          <p:nvPr/>
        </p:nvCxnSpPr>
        <p:spPr>
          <a:xfrm>
            <a:off x="5448300" y="2735264"/>
            <a:ext cx="1079500" cy="333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Düz Ok Bağlayıcısı 43"/>
          <p:cNvCxnSpPr>
            <a:stCxn id="13" idx="3"/>
            <a:endCxn id="22" idx="1"/>
          </p:cNvCxnSpPr>
          <p:nvPr/>
        </p:nvCxnSpPr>
        <p:spPr>
          <a:xfrm flipV="1">
            <a:off x="5375275" y="4092576"/>
            <a:ext cx="1193800" cy="12049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Düz Ok Bağlayıcısı 45"/>
          <p:cNvCxnSpPr>
            <a:stCxn id="13" idx="3"/>
            <a:endCxn id="23" idx="1"/>
          </p:cNvCxnSpPr>
          <p:nvPr/>
        </p:nvCxnSpPr>
        <p:spPr>
          <a:xfrm flipV="1">
            <a:off x="5375275" y="4452938"/>
            <a:ext cx="1193800" cy="844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Düz Ok Bağlayıcısı 47"/>
          <p:cNvCxnSpPr>
            <a:stCxn id="13" idx="3"/>
            <a:endCxn id="24" idx="1"/>
          </p:cNvCxnSpPr>
          <p:nvPr/>
        </p:nvCxnSpPr>
        <p:spPr>
          <a:xfrm flipV="1">
            <a:off x="5375276" y="4860926"/>
            <a:ext cx="1196975" cy="4365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Düz Ok Bağlayıcısı 49"/>
          <p:cNvCxnSpPr>
            <a:stCxn id="13" idx="3"/>
            <a:endCxn id="25" idx="1"/>
          </p:cNvCxnSpPr>
          <p:nvPr/>
        </p:nvCxnSpPr>
        <p:spPr>
          <a:xfrm flipV="1">
            <a:off x="5375276" y="5292726"/>
            <a:ext cx="1152525" cy="4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Düz Ok Bağlayıcısı 51"/>
          <p:cNvCxnSpPr>
            <a:stCxn id="13" idx="3"/>
            <a:endCxn id="26" idx="1"/>
          </p:cNvCxnSpPr>
          <p:nvPr/>
        </p:nvCxnSpPr>
        <p:spPr>
          <a:xfrm>
            <a:off x="5375276" y="5297488"/>
            <a:ext cx="1152525" cy="3476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Düz Ok Bağlayıcısı 53"/>
          <p:cNvCxnSpPr>
            <a:stCxn id="13" idx="3"/>
            <a:endCxn id="27" idx="1"/>
          </p:cNvCxnSpPr>
          <p:nvPr/>
        </p:nvCxnSpPr>
        <p:spPr>
          <a:xfrm>
            <a:off x="5375276" y="5297489"/>
            <a:ext cx="1152525" cy="708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Düz Ok Bağlayıcısı 55"/>
          <p:cNvCxnSpPr>
            <a:stCxn id="13" idx="3"/>
            <a:endCxn id="28" idx="1"/>
          </p:cNvCxnSpPr>
          <p:nvPr/>
        </p:nvCxnSpPr>
        <p:spPr>
          <a:xfrm>
            <a:off x="5375276" y="5297489"/>
            <a:ext cx="1152525" cy="1139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425"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1B46E7BF-2B8D-E54B-AC0B-301E2F060ABF}" type="slidenum">
              <a:rPr lang="en-US" altLang="en-US" sz="1400"/>
              <a:pPr>
                <a:spcBef>
                  <a:spcPct val="0"/>
                </a:spcBef>
                <a:buFontTx/>
                <a:buNone/>
              </a:pPr>
              <a:t>24</a:t>
            </a:fld>
            <a:endParaRPr lang="en-US" altLang="en-US" sz="1400"/>
          </a:p>
        </p:txBody>
      </p:sp>
    </p:spTree>
    <p:extLst>
      <p:ext uri="{BB962C8B-B14F-4D97-AF65-F5344CB8AC3E}">
        <p14:creationId xmlns:p14="http://schemas.microsoft.com/office/powerpoint/2010/main" val="120420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arn(inVertical)">
                                      <p:cBhvr>
                                        <p:cTn id="57" dur="500"/>
                                        <p:tgtEl>
                                          <p:spTgt spid="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500"/>
                                        <p:tgtEl>
                                          <p:spTgt spid="1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anim calcmode="lin" valueType="num">
                                      <p:cBhvr>
                                        <p:cTn id="92" dur="1000" fill="hold"/>
                                        <p:tgtEl>
                                          <p:spTgt spid="40"/>
                                        </p:tgtEl>
                                        <p:attrNameLst>
                                          <p:attrName>ppt_x</p:attrName>
                                        </p:attrNameLst>
                                      </p:cBhvr>
                                      <p:tavLst>
                                        <p:tav tm="0">
                                          <p:val>
                                            <p:strVal val="#ppt_x"/>
                                          </p:val>
                                        </p:tav>
                                        <p:tav tm="100000">
                                          <p:val>
                                            <p:strVal val="#ppt_x"/>
                                          </p:val>
                                        </p:tav>
                                      </p:tavLst>
                                    </p:anim>
                                    <p:anim calcmode="lin" valueType="num">
                                      <p:cBhvr>
                                        <p:cTn id="9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entr" presetSubtype="0"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1000"/>
                                        <p:tgtEl>
                                          <p:spTgt spid="42"/>
                                        </p:tgtEl>
                                      </p:cBhvr>
                                    </p:animEffect>
                                    <p:anim calcmode="lin" valueType="num">
                                      <p:cBhvr>
                                        <p:cTn id="106" dur="1000" fill="hold"/>
                                        <p:tgtEl>
                                          <p:spTgt spid="42"/>
                                        </p:tgtEl>
                                        <p:attrNameLst>
                                          <p:attrName>ppt_x</p:attrName>
                                        </p:attrNameLst>
                                      </p:cBhvr>
                                      <p:tavLst>
                                        <p:tav tm="0">
                                          <p:val>
                                            <p:strVal val="#ppt_x"/>
                                          </p:val>
                                        </p:tav>
                                        <p:tav tm="100000">
                                          <p:val>
                                            <p:strVal val="#ppt_x"/>
                                          </p:val>
                                        </p:tav>
                                      </p:tavLst>
                                    </p:anim>
                                    <p:anim calcmode="lin" valueType="num">
                                      <p:cBhvr>
                                        <p:cTn id="10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2" presetClass="entr" presetSubtype="0" fill="hold"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1000"/>
                                        <p:tgtEl>
                                          <p:spTgt spid="21"/>
                                        </p:tgtEl>
                                      </p:cBhvr>
                                    </p:animEffect>
                                    <p:anim calcmode="lin" valueType="num">
                                      <p:cBhvr>
                                        <p:cTn id="113" dur="1000" fill="hold"/>
                                        <p:tgtEl>
                                          <p:spTgt spid="21"/>
                                        </p:tgtEl>
                                        <p:attrNameLst>
                                          <p:attrName>ppt_x</p:attrName>
                                        </p:attrNameLst>
                                      </p:cBhvr>
                                      <p:tavLst>
                                        <p:tav tm="0">
                                          <p:val>
                                            <p:strVal val="#ppt_x"/>
                                          </p:val>
                                        </p:tav>
                                        <p:tav tm="100000">
                                          <p:val>
                                            <p:strVal val="#ppt_x"/>
                                          </p:val>
                                        </p:tav>
                                      </p:tavLst>
                                    </p:anim>
                                    <p:anim calcmode="lin" valueType="num">
                                      <p:cBhvr>
                                        <p:cTn id="1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500" fill="hold"/>
                                        <p:tgtEl>
                                          <p:spTgt spid="44"/>
                                        </p:tgtEl>
                                        <p:attrNameLst>
                                          <p:attrName>ppt_x</p:attrName>
                                        </p:attrNameLst>
                                      </p:cBhvr>
                                      <p:tavLst>
                                        <p:tav tm="0">
                                          <p:val>
                                            <p:strVal val="#ppt_x"/>
                                          </p:val>
                                        </p:tav>
                                        <p:tav tm="100000">
                                          <p:val>
                                            <p:strVal val="#ppt_x"/>
                                          </p:val>
                                        </p:tav>
                                      </p:tavLst>
                                    </p:anim>
                                    <p:anim calcmode="lin" valueType="num">
                                      <p:cBhvr additive="base">
                                        <p:cTn id="1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additive="base">
                                        <p:cTn id="125" dur="500" fill="hold"/>
                                        <p:tgtEl>
                                          <p:spTgt spid="22"/>
                                        </p:tgtEl>
                                        <p:attrNameLst>
                                          <p:attrName>ppt_x</p:attrName>
                                        </p:attrNameLst>
                                      </p:cBhvr>
                                      <p:tavLst>
                                        <p:tav tm="0">
                                          <p:val>
                                            <p:strVal val="#ppt_x"/>
                                          </p:val>
                                        </p:tav>
                                        <p:tav tm="100000">
                                          <p:val>
                                            <p:strVal val="#ppt_x"/>
                                          </p:val>
                                        </p:tav>
                                      </p:tavLst>
                                    </p:anim>
                                    <p:anim calcmode="lin" valueType="num">
                                      <p:cBhvr additive="base">
                                        <p:cTn id="1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nodeType="click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500" fill="hold"/>
                                        <p:tgtEl>
                                          <p:spTgt spid="46"/>
                                        </p:tgtEl>
                                        <p:attrNameLst>
                                          <p:attrName>ppt_x</p:attrName>
                                        </p:attrNameLst>
                                      </p:cBhvr>
                                      <p:tavLst>
                                        <p:tav tm="0">
                                          <p:val>
                                            <p:strVal val="#ppt_x"/>
                                          </p:val>
                                        </p:tav>
                                        <p:tav tm="100000">
                                          <p:val>
                                            <p:strVal val="#ppt_x"/>
                                          </p:val>
                                        </p:tav>
                                      </p:tavLst>
                                    </p:anim>
                                    <p:anim calcmode="lin" valueType="num">
                                      <p:cBhvr additive="base">
                                        <p:cTn id="13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additive="base">
                                        <p:cTn id="137" dur="500" fill="hold"/>
                                        <p:tgtEl>
                                          <p:spTgt spid="23"/>
                                        </p:tgtEl>
                                        <p:attrNameLst>
                                          <p:attrName>ppt_x</p:attrName>
                                        </p:attrNameLst>
                                      </p:cBhvr>
                                      <p:tavLst>
                                        <p:tav tm="0">
                                          <p:val>
                                            <p:strVal val="#ppt_x"/>
                                          </p:val>
                                        </p:tav>
                                        <p:tav tm="100000">
                                          <p:val>
                                            <p:strVal val="#ppt_x"/>
                                          </p:val>
                                        </p:tav>
                                      </p:tavLst>
                                    </p:anim>
                                    <p:anim calcmode="lin" valueType="num">
                                      <p:cBhvr additive="base">
                                        <p:cTn id="1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4" fill="hold" nodeType="click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500" fill="hold"/>
                                        <p:tgtEl>
                                          <p:spTgt spid="48"/>
                                        </p:tgtEl>
                                        <p:attrNameLst>
                                          <p:attrName>ppt_x</p:attrName>
                                        </p:attrNameLst>
                                      </p:cBhvr>
                                      <p:tavLst>
                                        <p:tav tm="0">
                                          <p:val>
                                            <p:strVal val="#ppt_x"/>
                                          </p:val>
                                        </p:tav>
                                        <p:tav tm="100000">
                                          <p:val>
                                            <p:strVal val="#ppt_x"/>
                                          </p:val>
                                        </p:tav>
                                      </p:tavLst>
                                    </p:anim>
                                    <p:anim calcmode="lin" valueType="num">
                                      <p:cBhvr additive="base">
                                        <p:cTn id="14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24"/>
                                        </p:tgtEl>
                                        <p:attrNameLst>
                                          <p:attrName>style.visibility</p:attrName>
                                        </p:attrNameLst>
                                      </p:cBhvr>
                                      <p:to>
                                        <p:strVal val="visible"/>
                                      </p:to>
                                    </p:set>
                                    <p:anim calcmode="lin" valueType="num">
                                      <p:cBhvr additive="base">
                                        <p:cTn id="149" dur="500" fill="hold"/>
                                        <p:tgtEl>
                                          <p:spTgt spid="24"/>
                                        </p:tgtEl>
                                        <p:attrNameLst>
                                          <p:attrName>ppt_x</p:attrName>
                                        </p:attrNameLst>
                                      </p:cBhvr>
                                      <p:tavLst>
                                        <p:tav tm="0">
                                          <p:val>
                                            <p:strVal val="#ppt_x"/>
                                          </p:val>
                                        </p:tav>
                                        <p:tav tm="100000">
                                          <p:val>
                                            <p:strVal val="#ppt_x"/>
                                          </p:val>
                                        </p:tav>
                                      </p:tavLst>
                                    </p:anim>
                                    <p:anim calcmode="lin" valueType="num">
                                      <p:cBhvr additive="base">
                                        <p:cTn id="1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4" fill="hold" nodeType="clickEffect">
                                  <p:stCondLst>
                                    <p:cond delay="0"/>
                                  </p:stCondLst>
                                  <p:childTnLst>
                                    <p:set>
                                      <p:cBhvr>
                                        <p:cTn id="154" dur="1" fill="hold">
                                          <p:stCondLst>
                                            <p:cond delay="0"/>
                                          </p:stCondLst>
                                        </p:cTn>
                                        <p:tgtEl>
                                          <p:spTgt spid="50"/>
                                        </p:tgtEl>
                                        <p:attrNameLst>
                                          <p:attrName>style.visibility</p:attrName>
                                        </p:attrNameLst>
                                      </p:cBhvr>
                                      <p:to>
                                        <p:strVal val="visible"/>
                                      </p:to>
                                    </p:set>
                                    <p:anim calcmode="lin" valueType="num">
                                      <p:cBhvr additive="base">
                                        <p:cTn id="155" dur="500" fill="hold"/>
                                        <p:tgtEl>
                                          <p:spTgt spid="50"/>
                                        </p:tgtEl>
                                        <p:attrNameLst>
                                          <p:attrName>ppt_x</p:attrName>
                                        </p:attrNameLst>
                                      </p:cBhvr>
                                      <p:tavLst>
                                        <p:tav tm="0">
                                          <p:val>
                                            <p:strVal val="#ppt_x"/>
                                          </p:val>
                                        </p:tav>
                                        <p:tav tm="100000">
                                          <p:val>
                                            <p:strVal val="#ppt_x"/>
                                          </p:val>
                                        </p:tav>
                                      </p:tavLst>
                                    </p:anim>
                                    <p:anim calcmode="lin" valueType="num">
                                      <p:cBhvr additive="base">
                                        <p:cTn id="15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25"/>
                                        </p:tgtEl>
                                        <p:attrNameLst>
                                          <p:attrName>style.visibility</p:attrName>
                                        </p:attrNameLst>
                                      </p:cBhvr>
                                      <p:to>
                                        <p:strVal val="visible"/>
                                      </p:to>
                                    </p:set>
                                    <p:anim calcmode="lin" valueType="num">
                                      <p:cBhvr additive="base">
                                        <p:cTn id="161" dur="500" fill="hold"/>
                                        <p:tgtEl>
                                          <p:spTgt spid="25"/>
                                        </p:tgtEl>
                                        <p:attrNameLst>
                                          <p:attrName>ppt_x</p:attrName>
                                        </p:attrNameLst>
                                      </p:cBhvr>
                                      <p:tavLst>
                                        <p:tav tm="0">
                                          <p:val>
                                            <p:strVal val="#ppt_x"/>
                                          </p:val>
                                        </p:tav>
                                        <p:tav tm="100000">
                                          <p:val>
                                            <p:strVal val="#ppt_x"/>
                                          </p:val>
                                        </p:tav>
                                      </p:tavLst>
                                    </p:anim>
                                    <p:anim calcmode="lin" valueType="num">
                                      <p:cBhvr additive="base">
                                        <p:cTn id="1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 presetClass="entr" presetSubtype="4" fill="hold" nodeType="clickEffect">
                                  <p:stCondLst>
                                    <p:cond delay="0"/>
                                  </p:stCondLst>
                                  <p:childTnLst>
                                    <p:set>
                                      <p:cBhvr>
                                        <p:cTn id="166" dur="1" fill="hold">
                                          <p:stCondLst>
                                            <p:cond delay="0"/>
                                          </p:stCondLst>
                                        </p:cTn>
                                        <p:tgtEl>
                                          <p:spTgt spid="52"/>
                                        </p:tgtEl>
                                        <p:attrNameLst>
                                          <p:attrName>style.visibility</p:attrName>
                                        </p:attrNameLst>
                                      </p:cBhvr>
                                      <p:to>
                                        <p:strVal val="visible"/>
                                      </p:to>
                                    </p:set>
                                    <p:anim calcmode="lin" valueType="num">
                                      <p:cBhvr additive="base">
                                        <p:cTn id="167" dur="500" fill="hold"/>
                                        <p:tgtEl>
                                          <p:spTgt spid="52"/>
                                        </p:tgtEl>
                                        <p:attrNameLst>
                                          <p:attrName>ppt_x</p:attrName>
                                        </p:attrNameLst>
                                      </p:cBhvr>
                                      <p:tavLst>
                                        <p:tav tm="0">
                                          <p:val>
                                            <p:strVal val="#ppt_x"/>
                                          </p:val>
                                        </p:tav>
                                        <p:tav tm="100000">
                                          <p:val>
                                            <p:strVal val="#ppt_x"/>
                                          </p:val>
                                        </p:tav>
                                      </p:tavLst>
                                    </p:anim>
                                    <p:anim calcmode="lin" valueType="num">
                                      <p:cBhvr additive="base">
                                        <p:cTn id="16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26"/>
                                        </p:tgtEl>
                                        <p:attrNameLst>
                                          <p:attrName>style.visibility</p:attrName>
                                        </p:attrNameLst>
                                      </p:cBhvr>
                                      <p:to>
                                        <p:strVal val="visible"/>
                                      </p:to>
                                    </p:set>
                                    <p:anim calcmode="lin" valueType="num">
                                      <p:cBhvr additive="base">
                                        <p:cTn id="173" dur="500" fill="hold"/>
                                        <p:tgtEl>
                                          <p:spTgt spid="26"/>
                                        </p:tgtEl>
                                        <p:attrNameLst>
                                          <p:attrName>ppt_x</p:attrName>
                                        </p:attrNameLst>
                                      </p:cBhvr>
                                      <p:tavLst>
                                        <p:tav tm="0">
                                          <p:val>
                                            <p:strVal val="#ppt_x"/>
                                          </p:val>
                                        </p:tav>
                                        <p:tav tm="100000">
                                          <p:val>
                                            <p:strVal val="#ppt_x"/>
                                          </p:val>
                                        </p:tav>
                                      </p:tavLst>
                                    </p:anim>
                                    <p:anim calcmode="lin" valueType="num">
                                      <p:cBhvr additive="base">
                                        <p:cTn id="1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4" fill="hold" nodeType="click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500" fill="hold"/>
                                        <p:tgtEl>
                                          <p:spTgt spid="54"/>
                                        </p:tgtEl>
                                        <p:attrNameLst>
                                          <p:attrName>ppt_x</p:attrName>
                                        </p:attrNameLst>
                                      </p:cBhvr>
                                      <p:tavLst>
                                        <p:tav tm="0">
                                          <p:val>
                                            <p:strVal val="#ppt_x"/>
                                          </p:val>
                                        </p:tav>
                                        <p:tav tm="100000">
                                          <p:val>
                                            <p:strVal val="#ppt_x"/>
                                          </p:val>
                                        </p:tav>
                                      </p:tavLst>
                                    </p:anim>
                                    <p:anim calcmode="lin" valueType="num">
                                      <p:cBhvr additive="base">
                                        <p:cTn id="18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27"/>
                                        </p:tgtEl>
                                        <p:attrNameLst>
                                          <p:attrName>style.visibility</p:attrName>
                                        </p:attrNameLst>
                                      </p:cBhvr>
                                      <p:to>
                                        <p:strVal val="visible"/>
                                      </p:to>
                                    </p:set>
                                    <p:anim calcmode="lin" valueType="num">
                                      <p:cBhvr additive="base">
                                        <p:cTn id="185" dur="500" fill="hold"/>
                                        <p:tgtEl>
                                          <p:spTgt spid="27"/>
                                        </p:tgtEl>
                                        <p:attrNameLst>
                                          <p:attrName>ppt_x</p:attrName>
                                        </p:attrNameLst>
                                      </p:cBhvr>
                                      <p:tavLst>
                                        <p:tav tm="0">
                                          <p:val>
                                            <p:strVal val="#ppt_x"/>
                                          </p:val>
                                        </p:tav>
                                        <p:tav tm="100000">
                                          <p:val>
                                            <p:strVal val="#ppt_x"/>
                                          </p:val>
                                        </p:tav>
                                      </p:tavLst>
                                    </p:anim>
                                    <p:anim calcmode="lin" valueType="num">
                                      <p:cBhvr additive="base">
                                        <p:cTn id="1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 presetClass="entr" presetSubtype="4" fill="hold" nodeType="clickEffect">
                                  <p:stCondLst>
                                    <p:cond delay="0"/>
                                  </p:stCondLst>
                                  <p:childTnLst>
                                    <p:set>
                                      <p:cBhvr>
                                        <p:cTn id="190" dur="1" fill="hold">
                                          <p:stCondLst>
                                            <p:cond delay="0"/>
                                          </p:stCondLst>
                                        </p:cTn>
                                        <p:tgtEl>
                                          <p:spTgt spid="56"/>
                                        </p:tgtEl>
                                        <p:attrNameLst>
                                          <p:attrName>style.visibility</p:attrName>
                                        </p:attrNameLst>
                                      </p:cBhvr>
                                      <p:to>
                                        <p:strVal val="visible"/>
                                      </p:to>
                                    </p:set>
                                    <p:anim calcmode="lin" valueType="num">
                                      <p:cBhvr additive="base">
                                        <p:cTn id="191" dur="500" fill="hold"/>
                                        <p:tgtEl>
                                          <p:spTgt spid="56"/>
                                        </p:tgtEl>
                                        <p:attrNameLst>
                                          <p:attrName>ppt_x</p:attrName>
                                        </p:attrNameLst>
                                      </p:cBhvr>
                                      <p:tavLst>
                                        <p:tav tm="0">
                                          <p:val>
                                            <p:strVal val="#ppt_x"/>
                                          </p:val>
                                        </p:tav>
                                        <p:tav tm="100000">
                                          <p:val>
                                            <p:strVal val="#ppt_x"/>
                                          </p:val>
                                        </p:tav>
                                      </p:tavLst>
                                    </p:anim>
                                    <p:anim calcmode="lin" valueType="num">
                                      <p:cBhvr additive="base">
                                        <p:cTn id="19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28"/>
                                        </p:tgtEl>
                                        <p:attrNameLst>
                                          <p:attrName>style.visibility</p:attrName>
                                        </p:attrNameLst>
                                      </p:cBhvr>
                                      <p:to>
                                        <p:strVal val="visible"/>
                                      </p:to>
                                    </p:set>
                                    <p:anim calcmode="lin" valueType="num">
                                      <p:cBhvr additive="base">
                                        <p:cTn id="197" dur="500" fill="hold"/>
                                        <p:tgtEl>
                                          <p:spTgt spid="28"/>
                                        </p:tgtEl>
                                        <p:attrNameLst>
                                          <p:attrName>ppt_x</p:attrName>
                                        </p:attrNameLst>
                                      </p:cBhvr>
                                      <p:tavLst>
                                        <p:tav tm="0">
                                          <p:val>
                                            <p:strVal val="#ppt_x"/>
                                          </p:val>
                                        </p:tav>
                                        <p:tav tm="100000">
                                          <p:val>
                                            <p:strVal val="#ppt_x"/>
                                          </p:val>
                                        </p:tav>
                                      </p:tavLst>
                                    </p:anim>
                                    <p:anim calcmode="lin" valueType="num">
                                      <p:cBhvr additive="base">
                                        <p:cTn id="1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0" grpId="0"/>
      <p:bldP spid="13" grpId="0" animBg="1"/>
      <p:bldP spid="14" grpId="0" animBg="1"/>
      <p:bldP spid="22" grpId="0" animBg="1"/>
      <p:bldP spid="23" grpId="0" animBg="1"/>
      <p:bldP spid="24" grpId="0" animBg="1"/>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651000" y="2262188"/>
            <a:ext cx="892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b="1">
                <a:solidFill>
                  <a:srgbClr val="FF0000"/>
                </a:solidFill>
              </a:rPr>
              <a:t>First Step 		</a:t>
            </a:r>
            <a:r>
              <a:rPr lang="en-US" altLang="en-US" sz="1800" b="1">
                <a:solidFill>
                  <a:srgbClr val="FF0000"/>
                </a:solidFill>
              </a:rPr>
              <a:t>Preparing stage 		</a:t>
            </a:r>
            <a:r>
              <a:rPr lang="en-US" altLang="en-US" sz="1800" b="1"/>
              <a:t>1. Determining research type</a:t>
            </a:r>
          </a:p>
        </p:txBody>
      </p:sp>
      <p:cxnSp>
        <p:nvCxnSpPr>
          <p:cNvPr id="4" name="Düz Ok Bağlayıcısı 3"/>
          <p:cNvCxnSpPr>
            <a:cxnSpLocks noChangeShapeType="1"/>
          </p:cNvCxnSpPr>
          <p:nvPr/>
        </p:nvCxnSpPr>
        <p:spPr bwMode="auto">
          <a:xfrm>
            <a:off x="3000375" y="2478088"/>
            <a:ext cx="1366838"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5" name="Düz Ok Bağlayıcısı 4"/>
          <p:cNvCxnSpPr>
            <a:cxnSpLocks noChangeShapeType="1"/>
          </p:cNvCxnSpPr>
          <p:nvPr/>
        </p:nvCxnSpPr>
        <p:spPr bwMode="auto">
          <a:xfrm>
            <a:off x="6240464" y="2478088"/>
            <a:ext cx="935037"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8" name="Dikdörtgen 7"/>
          <p:cNvSpPr/>
          <p:nvPr/>
        </p:nvSpPr>
        <p:spPr>
          <a:xfrm>
            <a:off x="1703389" y="3621088"/>
            <a:ext cx="245605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eaLnBrk="1" hangingPunct="1">
              <a:defRPr/>
            </a:pPr>
            <a:r>
              <a:rPr lang="en-US" b="1" dirty="0"/>
              <a:t>A. </a:t>
            </a:r>
            <a:r>
              <a:rPr lang="tr-TR" b="1" dirty="0" err="1"/>
              <a:t>Exploratory</a:t>
            </a:r>
            <a:r>
              <a:rPr lang="en-US" b="1" dirty="0"/>
              <a:t> Research</a:t>
            </a:r>
            <a:endParaRPr lang="tr-TR" b="1" dirty="0"/>
          </a:p>
        </p:txBody>
      </p:sp>
      <p:sp>
        <p:nvSpPr>
          <p:cNvPr id="10" name="Dikdörtgen 9"/>
          <p:cNvSpPr/>
          <p:nvPr/>
        </p:nvSpPr>
        <p:spPr>
          <a:xfrm>
            <a:off x="4710114" y="3635375"/>
            <a:ext cx="241008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eaLnBrk="1" hangingPunct="1">
              <a:defRPr/>
            </a:pPr>
            <a:r>
              <a:rPr lang="en-US" b="1" dirty="0"/>
              <a:t>B. Descriptive Research</a:t>
            </a:r>
            <a:endParaRPr lang="tr-TR" b="1" dirty="0"/>
          </a:p>
        </p:txBody>
      </p:sp>
      <p:sp>
        <p:nvSpPr>
          <p:cNvPr id="11" name="Dikdörtgen 10"/>
          <p:cNvSpPr/>
          <p:nvPr/>
        </p:nvSpPr>
        <p:spPr>
          <a:xfrm>
            <a:off x="7680326" y="3635375"/>
            <a:ext cx="219964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eaLnBrk="1" hangingPunct="1">
              <a:defRPr/>
            </a:pPr>
            <a:r>
              <a:rPr lang="en-US" b="1" dirty="0"/>
              <a:t>C. Causality Research</a:t>
            </a:r>
            <a:endParaRPr lang="tr-TR" b="1" dirty="0"/>
          </a:p>
        </p:txBody>
      </p:sp>
      <p:cxnSp>
        <p:nvCxnSpPr>
          <p:cNvPr id="15" name="Düz Ok Bağlayıcısı 14"/>
          <p:cNvCxnSpPr>
            <a:cxnSpLocks noChangeShapeType="1"/>
          </p:cNvCxnSpPr>
          <p:nvPr/>
        </p:nvCxnSpPr>
        <p:spPr bwMode="auto">
          <a:xfrm>
            <a:off x="8688388" y="2574926"/>
            <a:ext cx="0" cy="1069975"/>
          </a:xfrm>
          <a:prstGeom prst="straightConnector1">
            <a:avLst/>
          </a:prstGeom>
          <a:noFill/>
          <a:ln w="25400">
            <a:solidFill>
              <a:schemeClr val="tx1"/>
            </a:solidFill>
            <a:round/>
            <a:headEnd/>
            <a:tailEnd type="arrow" w="med" len="med"/>
          </a:ln>
          <a:effectLst>
            <a:outerShdw blurRad="63500" dist="25400" dir="14699927" algn="t" rotWithShape="0">
              <a:srgbClr val="000000">
                <a:alpha val="50000"/>
              </a:srgbClr>
            </a:outerShdw>
          </a:effectLst>
          <a:extLst>
            <a:ext uri="{909E8E84-426E-40dd-AFC4-6F175D3DCCD1}"/>
          </a:extLst>
        </p:spPr>
      </p:cxnSp>
      <p:cxnSp>
        <p:nvCxnSpPr>
          <p:cNvPr id="17" name="Düz Bağlayıcı 16"/>
          <p:cNvCxnSpPr>
            <a:cxnSpLocks noChangeShapeType="1"/>
          </p:cNvCxnSpPr>
          <p:nvPr/>
        </p:nvCxnSpPr>
        <p:spPr bwMode="auto">
          <a:xfrm flipH="1">
            <a:off x="3000376" y="3068638"/>
            <a:ext cx="5688013" cy="0"/>
          </a:xfrm>
          <a:prstGeom prst="line">
            <a:avLst/>
          </a:prstGeom>
          <a:noFill/>
          <a:ln w="25400">
            <a:solidFill>
              <a:schemeClr val="tx1"/>
            </a:solidFill>
            <a:round/>
            <a:headEnd/>
            <a:tailEnd/>
          </a:ln>
          <a:effectLst>
            <a:outerShdw blurRad="63500" dist="25400" dir="14699927" algn="t" rotWithShape="0">
              <a:srgbClr val="000000">
                <a:alpha val="50000"/>
              </a:srgbClr>
            </a:outerShdw>
          </a:effectLst>
          <a:extLst>
            <a:ext uri="{909E8E84-426E-40dd-AFC4-6F175D3DCCD1}"/>
          </a:extLst>
        </p:spPr>
      </p:cxnSp>
      <p:cxnSp>
        <p:nvCxnSpPr>
          <p:cNvPr id="19" name="Düz Ok Bağlayıcısı 18"/>
          <p:cNvCxnSpPr>
            <a:cxnSpLocks noChangeShapeType="1"/>
          </p:cNvCxnSpPr>
          <p:nvPr/>
        </p:nvCxnSpPr>
        <p:spPr bwMode="auto">
          <a:xfrm>
            <a:off x="3000375" y="3068638"/>
            <a:ext cx="0" cy="552450"/>
          </a:xfrm>
          <a:prstGeom prst="straightConnector1">
            <a:avLst/>
          </a:prstGeom>
          <a:noFill/>
          <a:ln w="25400">
            <a:solidFill>
              <a:schemeClr val="tx1"/>
            </a:solidFill>
            <a:round/>
            <a:headEnd/>
            <a:tailEnd type="arrow" w="med" len="med"/>
          </a:ln>
          <a:effectLst>
            <a:outerShdw blurRad="63500" dist="25400" dir="14699927" algn="t" rotWithShape="0">
              <a:srgbClr val="000000">
                <a:alpha val="50000"/>
              </a:srgbClr>
            </a:outerShdw>
          </a:effectLst>
          <a:extLst>
            <a:ext uri="{909E8E84-426E-40dd-AFC4-6F175D3DCCD1}"/>
          </a:extLst>
        </p:spPr>
      </p:cxnSp>
      <p:cxnSp>
        <p:nvCxnSpPr>
          <p:cNvPr id="21" name="Düz Ok Bağlayıcısı 20"/>
          <p:cNvCxnSpPr>
            <a:cxnSpLocks noChangeShapeType="1"/>
          </p:cNvCxnSpPr>
          <p:nvPr/>
        </p:nvCxnSpPr>
        <p:spPr bwMode="auto">
          <a:xfrm>
            <a:off x="5843588" y="3068639"/>
            <a:ext cx="0" cy="566737"/>
          </a:xfrm>
          <a:prstGeom prst="straightConnector1">
            <a:avLst/>
          </a:prstGeom>
          <a:noFill/>
          <a:ln w="25400">
            <a:solidFill>
              <a:schemeClr val="tx1"/>
            </a:solidFill>
            <a:round/>
            <a:headEnd/>
            <a:tailEnd type="arrow" w="med" len="med"/>
          </a:ln>
          <a:effectLst>
            <a:outerShdw blurRad="63500" dist="25400" dir="14699927" algn="t" rotWithShape="0">
              <a:srgbClr val="000000">
                <a:alpha val="50000"/>
              </a:srgbClr>
            </a:outerShdw>
          </a:effectLst>
          <a:extLst>
            <a:ext uri="{909E8E84-426E-40dd-AFC4-6F175D3DCCD1}"/>
          </a:extLst>
        </p:spPr>
      </p:cxnSp>
      <p:pic>
        <p:nvPicPr>
          <p:cNvPr id="68621" name="Picture 13" descr="http://p1.pkcdn.com/exploratory-nature-casual-sunny_32107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4506914"/>
            <a:ext cx="29146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5" name="Picture 17" descr="http://www.descriptivepsychologypress.com/FacesC7BDAE_op_578x6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3651" y="4506914"/>
            <a:ext cx="208121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19" descr="http://img.blogcu.com/uploads/ismailyigit_determinizm.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0326" y="4411664"/>
            <a:ext cx="288131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4" name="Slayt Numarası Yer Tutucusu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C0504EE6-182A-DE47-87A0-EF5A9B063C5E}" type="slidenum">
              <a:rPr lang="en-US" altLang="en-US" sz="1400"/>
              <a:pPr>
                <a:spcBef>
                  <a:spcPct val="0"/>
                </a:spcBef>
                <a:buFontTx/>
                <a:buNone/>
              </a:pPr>
              <a:t>25</a:t>
            </a:fld>
            <a:endParaRPr lang="en-US" altLang="en-US" sz="1400"/>
          </a:p>
        </p:txBody>
      </p:sp>
    </p:spTree>
    <p:extLst>
      <p:ext uri="{BB962C8B-B14F-4D97-AF65-F5344CB8AC3E}">
        <p14:creationId xmlns:p14="http://schemas.microsoft.com/office/powerpoint/2010/main" val="114756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nodeType="afterGroup">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par>
                          <p:cTn id="21" fill="hold" nodeType="afterGroup">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15"/>
                                        </p:tgtEl>
                                        <p:attrNameLst>
                                          <p:attrName>style.visibility</p:attrName>
                                        </p:attrNameLst>
                                      </p:cBhvr>
                                      <p:to>
                                        <p:strVal val="visible"/>
                                      </p:to>
                                    </p:se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1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17"/>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nodeType="clickEffect">
                                  <p:stCondLst>
                                    <p:cond delay="0"/>
                                  </p:stCondLst>
                                  <p:childTnLst>
                                    <p:set>
                                      <p:cBhvr>
                                        <p:cTn id="39" dur="1" fill="hold">
                                          <p:stCondLst>
                                            <p:cond delay="0"/>
                                          </p:stCondLst>
                                        </p:cTn>
                                        <p:tgtEl>
                                          <p:spTgt spid="68621"/>
                                        </p:tgtEl>
                                        <p:attrNameLst>
                                          <p:attrName>style.visibility</p:attrName>
                                        </p:attrNameLst>
                                      </p:cBhvr>
                                      <p:to>
                                        <p:strVal val="visible"/>
                                      </p:to>
                                    </p:set>
                                    <p:animEffect transition="in" filter="circle(in)">
                                      <p:cBhvr>
                                        <p:cTn id="40" dur="2000"/>
                                        <p:tgtEl>
                                          <p:spTgt spid="686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nodeType="clickEffect">
                                  <p:stCondLst>
                                    <p:cond delay="0"/>
                                  </p:stCondLst>
                                  <p:childTnLst>
                                    <p:set>
                                      <p:cBhvr>
                                        <p:cTn id="44" dur="1" fill="hold">
                                          <p:stCondLst>
                                            <p:cond delay="0"/>
                                          </p:stCondLst>
                                        </p:cTn>
                                        <p:tgtEl>
                                          <p:spTgt spid="68625"/>
                                        </p:tgtEl>
                                        <p:attrNameLst>
                                          <p:attrName>style.visibility</p:attrName>
                                        </p:attrNameLst>
                                      </p:cBhvr>
                                      <p:to>
                                        <p:strVal val="visible"/>
                                      </p:to>
                                    </p:set>
                                    <p:animEffect transition="in" filter="barn(inVertical)">
                                      <p:cBhvr>
                                        <p:cTn id="45" dur="500"/>
                                        <p:tgtEl>
                                          <p:spTgt spid="6862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8627"/>
                                        </p:tgtEl>
                                        <p:attrNameLst>
                                          <p:attrName>style.visibility</p:attrName>
                                        </p:attrNameLst>
                                      </p:cBhvr>
                                      <p:to>
                                        <p:strVal val="visible"/>
                                      </p:to>
                                    </p:set>
                                    <p:anim calcmode="lin" valueType="num">
                                      <p:cBhvr additive="base">
                                        <p:cTn id="50" dur="500" fill="hold"/>
                                        <p:tgtEl>
                                          <p:spTgt spid="68627"/>
                                        </p:tgtEl>
                                        <p:attrNameLst>
                                          <p:attrName>ppt_x</p:attrName>
                                        </p:attrNameLst>
                                      </p:cBhvr>
                                      <p:tavLst>
                                        <p:tav tm="0">
                                          <p:val>
                                            <p:strVal val="#ppt_x"/>
                                          </p:val>
                                        </p:tav>
                                        <p:tav tm="100000">
                                          <p:val>
                                            <p:strVal val="#ppt_x"/>
                                          </p:val>
                                        </p:tav>
                                      </p:tavLst>
                                    </p:anim>
                                    <p:anim calcmode="lin" valueType="num">
                                      <p:cBhvr additive="base">
                                        <p:cTn id="51" dur="500" fill="hold"/>
                                        <p:tgtEl>
                                          <p:spTgt spid="68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8" grpId="0" animBg="1" autoUpdateAnimBg="0"/>
      <p:bldP spid="10" grpId="0" animBg="1" autoUpdateAnimBg="0"/>
      <p:bldP spid="1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92314" y="260350"/>
            <a:ext cx="7920037" cy="58578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eaLnBrk="1" hangingPunct="1">
              <a:defRPr/>
            </a:pPr>
            <a:r>
              <a:rPr lang="en-US" sz="3200" b="1" dirty="0"/>
              <a:t>A. </a:t>
            </a:r>
            <a:r>
              <a:rPr lang="tr-TR" sz="3200" b="1" dirty="0" err="1"/>
              <a:t>Exploratory</a:t>
            </a:r>
            <a:r>
              <a:rPr lang="en-US" sz="3200" b="1" dirty="0"/>
              <a:t> Research</a:t>
            </a:r>
            <a:endParaRPr lang="tr-TR" sz="3200" b="1" dirty="0"/>
          </a:p>
        </p:txBody>
      </p:sp>
      <p:sp>
        <p:nvSpPr>
          <p:cNvPr id="3" name="Dikdörtgen 2"/>
          <p:cNvSpPr>
            <a:spLocks noChangeArrowheads="1"/>
          </p:cNvSpPr>
          <p:nvPr/>
        </p:nvSpPr>
        <p:spPr bwMode="auto">
          <a:xfrm>
            <a:off x="1703388" y="969964"/>
            <a:ext cx="84963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000" b="1">
                <a:solidFill>
                  <a:srgbClr val="FF0000"/>
                </a:solidFill>
              </a:rPr>
              <a:t>♦ </a:t>
            </a:r>
            <a:r>
              <a:rPr lang="en-US" altLang="en-US" sz="2000"/>
              <a:t>Conducted for a problem that has not been clearly defined. </a:t>
            </a:r>
          </a:p>
          <a:p>
            <a:pPr algn="just" eaLnBrk="1" hangingPunct="1">
              <a:spcBef>
                <a:spcPct val="0"/>
              </a:spcBef>
              <a:buFontTx/>
              <a:buNone/>
            </a:pPr>
            <a:r>
              <a:rPr lang="en-US" altLang="en-US" sz="2000" b="1">
                <a:solidFill>
                  <a:srgbClr val="FF0000"/>
                </a:solidFill>
              </a:rPr>
              <a:t>♦ </a:t>
            </a:r>
            <a:r>
              <a:rPr lang="en-US" altLang="en-US" sz="2000"/>
              <a:t>It should draw definitive conclusions only with extreme caution. </a:t>
            </a:r>
          </a:p>
          <a:p>
            <a:pPr algn="just" eaLnBrk="1" hangingPunct="1">
              <a:spcBef>
                <a:spcPct val="0"/>
              </a:spcBef>
              <a:buFontTx/>
              <a:buNone/>
            </a:pPr>
            <a:r>
              <a:rPr lang="en-US" altLang="en-US" sz="2000" b="1">
                <a:solidFill>
                  <a:srgbClr val="FF0000"/>
                </a:solidFill>
              </a:rPr>
              <a:t>♦ </a:t>
            </a:r>
            <a:r>
              <a:rPr lang="en-US" altLang="en-US" sz="2000"/>
              <a:t>Perceived problem does not actually exist. Exploratory research often relies on </a:t>
            </a:r>
            <a:r>
              <a:rPr lang="en-US" altLang="en-US" sz="2000">
                <a:hlinkClick r:id="rId2" tooltip="Secondary research"/>
              </a:rPr>
              <a:t>secondary research</a:t>
            </a:r>
            <a:r>
              <a:rPr lang="en-US" altLang="en-US" sz="2000"/>
              <a:t> such as reviewing available literature and/or data, or qualitative approaches such as informal discussions with consumers, employees, management or competitors, and more formal approaches through in-depth interviews, </a:t>
            </a:r>
            <a:r>
              <a:rPr lang="en-US" altLang="en-US" sz="2000">
                <a:hlinkClick r:id="rId3" tooltip="Focus group"/>
              </a:rPr>
              <a:t>focus groups</a:t>
            </a:r>
            <a:r>
              <a:rPr lang="en-US" altLang="en-US" sz="2000"/>
              <a:t>, projective methods, </a:t>
            </a:r>
            <a:r>
              <a:rPr lang="en-US" altLang="en-US" sz="2000">
                <a:hlinkClick r:id="rId4" tooltip="Case studies"/>
              </a:rPr>
              <a:t>case studies</a:t>
            </a:r>
            <a:r>
              <a:rPr lang="en-US" altLang="en-US" sz="2000"/>
              <a:t> or </a:t>
            </a:r>
            <a:r>
              <a:rPr lang="en-US" altLang="en-US" sz="2000">
                <a:hlinkClick r:id="rId5" tooltip="Pilot studies"/>
              </a:rPr>
              <a:t>pilot studies</a:t>
            </a:r>
            <a:r>
              <a:rPr lang="en-US" altLang="en-US" sz="2000"/>
              <a:t>. </a:t>
            </a:r>
          </a:p>
          <a:p>
            <a:pPr algn="just" eaLnBrk="1" hangingPunct="1">
              <a:spcBef>
                <a:spcPct val="0"/>
              </a:spcBef>
              <a:buFontTx/>
              <a:buNone/>
            </a:pPr>
            <a:r>
              <a:rPr lang="en-US" altLang="en-US" sz="2000" b="1">
                <a:solidFill>
                  <a:srgbClr val="FF0000"/>
                </a:solidFill>
              </a:rPr>
              <a:t>♦ </a:t>
            </a:r>
            <a:r>
              <a:rPr lang="en-US" altLang="en-US" sz="2000"/>
              <a:t>The </a:t>
            </a:r>
            <a:r>
              <a:rPr lang="en-US" altLang="en-US" sz="2000">
                <a:hlinkClick r:id="rId6" tooltip="Internet"/>
              </a:rPr>
              <a:t>Internet</a:t>
            </a:r>
            <a:r>
              <a:rPr lang="en-US" altLang="en-US" sz="2000"/>
              <a:t> allows for research methods that are more interactive in nature. For example, </a:t>
            </a:r>
            <a:r>
              <a:rPr lang="en-US" altLang="en-US" sz="2000">
                <a:hlinkClick r:id="rId7" tooltip="RSS"/>
              </a:rPr>
              <a:t>RSS</a:t>
            </a:r>
            <a:r>
              <a:rPr lang="en-US" altLang="en-US" sz="2000"/>
              <a:t> feeds efficiently supply researchers with up-to-date information; major </a:t>
            </a:r>
            <a:r>
              <a:rPr lang="en-US" altLang="en-US" sz="2000">
                <a:hlinkClick r:id="rId8" tooltip="Search engine"/>
              </a:rPr>
              <a:t>search engine</a:t>
            </a:r>
            <a:r>
              <a:rPr lang="en-US" altLang="en-US" sz="2000"/>
              <a:t> search results may be sent by </a:t>
            </a:r>
            <a:r>
              <a:rPr lang="en-US" altLang="en-US" sz="2000">
                <a:hlinkClick r:id="rId9" tooltip="Email"/>
              </a:rPr>
              <a:t>email</a:t>
            </a:r>
            <a:r>
              <a:rPr lang="en-US" altLang="en-US" sz="2000"/>
              <a:t> to researchers by services such as </a:t>
            </a:r>
            <a:r>
              <a:rPr lang="en-US" altLang="en-US" sz="2000">
                <a:hlinkClick r:id="rId10" tooltip="Google Alerts"/>
              </a:rPr>
              <a:t>Google Alerts</a:t>
            </a:r>
            <a:r>
              <a:rPr lang="en-US" altLang="en-US" sz="2000"/>
              <a:t>.</a:t>
            </a:r>
          </a:p>
          <a:p>
            <a:pPr algn="just" eaLnBrk="1" hangingPunct="1">
              <a:spcBef>
                <a:spcPct val="0"/>
              </a:spcBef>
              <a:buFontTx/>
              <a:buNone/>
            </a:pPr>
            <a:r>
              <a:rPr lang="en-US" altLang="en-US" sz="2000" b="1">
                <a:solidFill>
                  <a:srgbClr val="FF0000"/>
                </a:solidFill>
              </a:rPr>
              <a:t>♦ </a:t>
            </a:r>
            <a:r>
              <a:rPr lang="en-US" altLang="en-US" sz="2000"/>
              <a:t>The results of exploratory research are not usually useful for decision-making by themselves, but they can provide significant insight into a given situation.</a:t>
            </a:r>
          </a:p>
          <a:p>
            <a:pPr algn="just" eaLnBrk="1" hangingPunct="1">
              <a:spcBef>
                <a:spcPct val="0"/>
              </a:spcBef>
              <a:buFontTx/>
              <a:buNone/>
            </a:pPr>
            <a:r>
              <a:rPr lang="en-US" altLang="en-US" sz="2000" b="1">
                <a:solidFill>
                  <a:srgbClr val="FF0000"/>
                </a:solidFill>
              </a:rPr>
              <a:t>♦ </a:t>
            </a:r>
            <a:r>
              <a:rPr lang="en-US" altLang="en-US" sz="2000"/>
              <a:t>Exploratory research is not typically generalizable to the </a:t>
            </a:r>
            <a:r>
              <a:rPr lang="en-US" altLang="en-US" sz="2000">
                <a:hlinkClick r:id="rId11" tooltip="Statistical population"/>
              </a:rPr>
              <a:t>population</a:t>
            </a:r>
            <a:r>
              <a:rPr lang="en-US" altLang="en-US" sz="2000"/>
              <a:t> at large. </a:t>
            </a:r>
          </a:p>
        </p:txBody>
      </p:sp>
      <p:sp>
        <p:nvSpPr>
          <p:cNvPr id="103427"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58900534-47AF-DE4F-B0CB-31A885E80D23}" type="slidenum">
              <a:rPr lang="en-US" altLang="en-US" sz="1400"/>
              <a:pPr>
                <a:spcBef>
                  <a:spcPct val="0"/>
                </a:spcBef>
                <a:buFontTx/>
                <a:buNone/>
              </a:pPr>
              <a:t>26</a:t>
            </a:fld>
            <a:endParaRPr lang="en-US" altLang="en-US" sz="1400"/>
          </a:p>
        </p:txBody>
      </p:sp>
    </p:spTree>
    <p:extLst>
      <p:ext uri="{BB962C8B-B14F-4D97-AF65-F5344CB8AC3E}">
        <p14:creationId xmlns:p14="http://schemas.microsoft.com/office/powerpoint/2010/main" val="52085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arn(inVertical)">
                                      <p:cBhvr>
                                        <p:cTn id="31" dur="500"/>
                                        <p:tgtEl>
                                          <p:spTgt spid="3">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55913" y="333376"/>
            <a:ext cx="5638018"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eaLnBrk="1" hangingPunct="1">
              <a:defRPr/>
            </a:pPr>
            <a:r>
              <a:rPr lang="en-US" sz="4400" b="1" dirty="0"/>
              <a:t>B. Descriptive Research</a:t>
            </a:r>
            <a:endParaRPr lang="tr-TR" sz="4400" b="1" dirty="0"/>
          </a:p>
        </p:txBody>
      </p:sp>
      <p:sp>
        <p:nvSpPr>
          <p:cNvPr id="74755" name="Dikdörtgen 3"/>
          <p:cNvSpPr>
            <a:spLocks noChangeArrowheads="1"/>
          </p:cNvSpPr>
          <p:nvPr/>
        </p:nvSpPr>
        <p:spPr bwMode="auto">
          <a:xfrm>
            <a:off x="2111376" y="1905000"/>
            <a:ext cx="81375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400" b="1"/>
              <a:t>Descriptive research</a:t>
            </a:r>
            <a:r>
              <a:rPr lang="en-US" altLang="en-US" sz="2400"/>
              <a:t>, is used to describe characteristics of a </a:t>
            </a:r>
            <a:r>
              <a:rPr lang="en-US" altLang="en-US" sz="2400">
                <a:hlinkClick r:id="rId2" tooltip="Statistical population"/>
              </a:rPr>
              <a:t>population</a:t>
            </a:r>
            <a:r>
              <a:rPr lang="en-US" altLang="en-US" sz="2400"/>
              <a:t> or phenomenon being studied. It does not answer questions about </a:t>
            </a:r>
            <a:r>
              <a:rPr lang="en-US" altLang="en-US" sz="2400">
                <a:solidFill>
                  <a:srgbClr val="FF0000"/>
                </a:solidFill>
              </a:rPr>
              <a:t>how/when/why</a:t>
            </a:r>
            <a:r>
              <a:rPr lang="en-US" altLang="en-US" sz="2400"/>
              <a:t> the characteristics occurred. </a:t>
            </a:r>
          </a:p>
          <a:p>
            <a:pPr algn="just" eaLnBrk="1" hangingPunct="1">
              <a:spcBef>
                <a:spcPct val="0"/>
              </a:spcBef>
              <a:buFontTx/>
              <a:buNone/>
            </a:pPr>
            <a:endParaRPr lang="en-US" altLang="en-US" sz="2400"/>
          </a:p>
          <a:p>
            <a:pPr algn="just" eaLnBrk="1" hangingPunct="1">
              <a:spcBef>
                <a:spcPct val="0"/>
              </a:spcBef>
              <a:buFontTx/>
              <a:buNone/>
            </a:pPr>
            <a:r>
              <a:rPr lang="en-US" altLang="en-US" sz="2400"/>
              <a:t>Rather it addresses the "what" question </a:t>
            </a:r>
            <a:r>
              <a:rPr lang="en-US" altLang="en-US" sz="2400">
                <a:solidFill>
                  <a:srgbClr val="FF0000"/>
                </a:solidFill>
              </a:rPr>
              <a:t>(What are the characteristics of the population or situation being studied?)</a:t>
            </a:r>
            <a:r>
              <a:rPr lang="en-US" altLang="en-US" sz="2400"/>
              <a:t> The characteristics used to describe the situation or population are usually some kind of categorical scheme also known as descriptive categories. Descriptive research generally precedes </a:t>
            </a:r>
            <a:r>
              <a:rPr lang="en-US" altLang="en-US" sz="1100"/>
              <a:t>(</a:t>
            </a:r>
            <a:r>
              <a:rPr lang="tr-TR" altLang="en-US" sz="1100"/>
              <a:t>öncesinde gelmek)</a:t>
            </a:r>
            <a:r>
              <a:rPr lang="en-US" altLang="en-US" sz="1100"/>
              <a:t> </a:t>
            </a:r>
            <a:r>
              <a:rPr lang="en-US" altLang="en-US" sz="2400"/>
              <a:t>explanatory research. </a:t>
            </a:r>
            <a:endParaRPr lang="tr-TR" altLang="en-US" sz="2400"/>
          </a:p>
        </p:txBody>
      </p:sp>
      <p:sp>
        <p:nvSpPr>
          <p:cNvPr id="104451"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9A8729FF-0340-7F48-8795-493D9806E9C3}" type="slidenum">
              <a:rPr lang="en-US" altLang="en-US" sz="1400"/>
              <a:pPr>
                <a:spcBef>
                  <a:spcPct val="0"/>
                </a:spcBef>
                <a:buFontTx/>
                <a:buNone/>
              </a:pPr>
              <a:t>27</a:t>
            </a:fld>
            <a:endParaRPr lang="en-US" altLang="en-US" sz="1400"/>
          </a:p>
        </p:txBody>
      </p:sp>
    </p:spTree>
    <p:extLst>
      <p:ext uri="{BB962C8B-B14F-4D97-AF65-F5344CB8AC3E}">
        <p14:creationId xmlns:p14="http://schemas.microsoft.com/office/powerpoint/2010/main" val="920859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4755">
                                            <p:txEl>
                                              <p:pRg st="0" end="0"/>
                                            </p:txEl>
                                          </p:spTgt>
                                        </p:tgtEl>
                                        <p:attrNameLst>
                                          <p:attrName>style.visibility</p:attrName>
                                        </p:attrNameLst>
                                      </p:cBhvr>
                                      <p:to>
                                        <p:strVal val="visible"/>
                                      </p:to>
                                    </p:set>
                                    <p:anim calcmode="lin" valueType="num">
                                      <p:cBhvr additive="base">
                                        <p:cTn id="12"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4755">
                                            <p:txEl>
                                              <p:pRg st="2" end="2"/>
                                            </p:txEl>
                                          </p:spTgt>
                                        </p:tgtEl>
                                        <p:attrNameLst>
                                          <p:attrName>style.visibility</p:attrName>
                                        </p:attrNameLst>
                                      </p:cBhvr>
                                      <p:to>
                                        <p:strVal val="visible"/>
                                      </p:to>
                                    </p:set>
                                    <p:anim calcmode="lin" valueType="num">
                                      <p:cBhvr additive="base">
                                        <p:cTn id="18"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35188" y="549276"/>
            <a:ext cx="7345362" cy="64611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eaLnBrk="1" hangingPunct="1">
              <a:defRPr/>
            </a:pPr>
            <a:r>
              <a:rPr lang="en-US" sz="3600" b="1" dirty="0"/>
              <a:t>C. Causality Research</a:t>
            </a:r>
            <a:endParaRPr lang="tr-TR" sz="3600" b="1" dirty="0"/>
          </a:p>
        </p:txBody>
      </p:sp>
      <p:sp>
        <p:nvSpPr>
          <p:cNvPr id="75779" name="Dikdörtgen 2"/>
          <p:cNvSpPr>
            <a:spLocks noChangeArrowheads="1"/>
          </p:cNvSpPr>
          <p:nvPr/>
        </p:nvSpPr>
        <p:spPr bwMode="auto">
          <a:xfrm>
            <a:off x="2135188" y="1651000"/>
            <a:ext cx="777716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400" b="1"/>
              <a:t>Causality</a:t>
            </a:r>
            <a:r>
              <a:rPr lang="en-US" altLang="en-US" sz="2400"/>
              <a:t> (also referred to as </a:t>
            </a:r>
            <a:r>
              <a:rPr lang="en-US" altLang="en-US" sz="2400" b="1"/>
              <a:t>causation</a:t>
            </a:r>
            <a:r>
              <a:rPr lang="en-US" altLang="en-US" sz="2400"/>
              <a:t>) is the relation between an </a:t>
            </a:r>
            <a:r>
              <a:rPr lang="en-US" altLang="en-US" sz="2400">
                <a:hlinkClick r:id="rId2" tooltip="Event (philosophy)"/>
              </a:rPr>
              <a:t>event</a:t>
            </a:r>
            <a:r>
              <a:rPr lang="en-US" altLang="en-US" sz="2400"/>
              <a:t> (the </a:t>
            </a:r>
            <a:r>
              <a:rPr lang="en-US" altLang="en-US" sz="2400" i="1"/>
              <a:t>cause</a:t>
            </a:r>
            <a:r>
              <a:rPr lang="en-US" altLang="en-US" sz="2400"/>
              <a:t>) and a second event (the </a:t>
            </a:r>
            <a:r>
              <a:rPr lang="en-US" altLang="en-US" sz="2400" i="1">
                <a:hlinkClick r:id="rId3" tooltip="Result"/>
              </a:rPr>
              <a:t>effect</a:t>
            </a:r>
            <a:r>
              <a:rPr lang="en-US" altLang="en-US" sz="2400"/>
              <a:t>), where the second event is understood as a consequence of the first.</a:t>
            </a:r>
            <a:endParaRPr lang="tr-TR" altLang="en-US" sz="2400"/>
          </a:p>
          <a:p>
            <a:pPr algn="just" eaLnBrk="1" hangingPunct="1">
              <a:spcBef>
                <a:spcPct val="0"/>
              </a:spcBef>
              <a:buFontTx/>
              <a:buNone/>
            </a:pPr>
            <a:endParaRPr lang="en-US" altLang="en-US" sz="2400"/>
          </a:p>
          <a:p>
            <a:pPr algn="just" eaLnBrk="1" hangingPunct="1">
              <a:spcBef>
                <a:spcPct val="0"/>
              </a:spcBef>
              <a:buFontTx/>
              <a:buNone/>
            </a:pPr>
            <a:r>
              <a:rPr lang="en-US" altLang="en-US" sz="2400"/>
              <a:t>In common usage, causality is also the relation between a set of factors (causes) and a phenomenon (the </a:t>
            </a:r>
            <a:r>
              <a:rPr lang="en-US" altLang="en-US" sz="2400" i="1">
                <a:hlinkClick r:id="rId3" tooltip="Result"/>
              </a:rPr>
              <a:t>effect</a:t>
            </a:r>
            <a:r>
              <a:rPr lang="en-US" altLang="en-US" sz="2400"/>
              <a:t>). Anything that affects an effect is a factor of that effect. A direct factor is a factor that affects an effect directly, that is, without any intervening factors. (Intervening</a:t>
            </a:r>
            <a:r>
              <a:rPr lang="tr-TR" altLang="en-US" sz="1100"/>
              <a:t>(aracı)</a:t>
            </a:r>
            <a:r>
              <a:rPr lang="en-US" altLang="en-US" sz="1100"/>
              <a:t> </a:t>
            </a:r>
            <a:r>
              <a:rPr lang="en-US" altLang="en-US" sz="2400"/>
              <a:t>factors are sometimes called "intermediate factors".)</a:t>
            </a:r>
          </a:p>
        </p:txBody>
      </p:sp>
      <p:sp>
        <p:nvSpPr>
          <p:cNvPr id="105475"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2C58B3D7-3223-294D-9260-4CEFEC6669E8}" type="slidenum">
              <a:rPr lang="en-US" altLang="en-US" sz="1400"/>
              <a:pPr>
                <a:spcBef>
                  <a:spcPct val="0"/>
                </a:spcBef>
                <a:buFontTx/>
                <a:buNone/>
              </a:pPr>
              <a:t>28</a:t>
            </a:fld>
            <a:endParaRPr lang="en-US" altLang="en-US" sz="1400"/>
          </a:p>
        </p:txBody>
      </p:sp>
    </p:spTree>
    <p:extLst>
      <p:ext uri="{BB962C8B-B14F-4D97-AF65-F5344CB8AC3E}">
        <p14:creationId xmlns:p14="http://schemas.microsoft.com/office/powerpoint/2010/main" val="211358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5779">
                                            <p:txEl>
                                              <p:pRg st="0" end="0"/>
                                            </p:txEl>
                                          </p:spTgt>
                                        </p:tgtEl>
                                        <p:attrNameLst>
                                          <p:attrName>style.visibility</p:attrName>
                                        </p:attrNameLst>
                                      </p:cBhvr>
                                      <p:to>
                                        <p:strVal val="visible"/>
                                      </p:to>
                                    </p:set>
                                    <p:animEffect transition="in" filter="wipe(down)">
                                      <p:cBhvr>
                                        <p:cTn id="12" dur="500"/>
                                        <p:tgtEl>
                                          <p:spTgt spid="757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fade">
                                      <p:cBhvr>
                                        <p:cTn id="17" dur="1000"/>
                                        <p:tgtEl>
                                          <p:spTgt spid="75779">
                                            <p:txEl>
                                              <p:pRg st="2" end="2"/>
                                            </p:txEl>
                                          </p:spTgt>
                                        </p:tgtEl>
                                      </p:cBhvr>
                                    </p:animEffect>
                                    <p:anim calcmode="lin" valueType="num">
                                      <p:cBhvr>
                                        <p:cTn id="18" dur="10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57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2711451" y="395289"/>
            <a:ext cx="7237413" cy="58578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tr-TR" sz="3200" b="1" dirty="0" err="1">
                <a:latin typeface="Times New Roman" pitchFamily="18" charset="0"/>
              </a:rPr>
              <a:t>Examples</a:t>
            </a:r>
            <a:r>
              <a:rPr lang="tr-TR" sz="3200" b="1" dirty="0">
                <a:latin typeface="Times New Roman" pitchFamily="18" charset="0"/>
              </a:rPr>
              <a:t> </a:t>
            </a:r>
            <a:r>
              <a:rPr lang="tr-TR" sz="3200" b="1" dirty="0" err="1">
                <a:latin typeface="Times New Roman" pitchFamily="18" charset="0"/>
              </a:rPr>
              <a:t>for</a:t>
            </a:r>
            <a:r>
              <a:rPr lang="tr-TR" sz="3200" b="1" dirty="0">
                <a:latin typeface="Times New Roman" pitchFamily="18" charset="0"/>
              </a:rPr>
              <a:t> </a:t>
            </a:r>
            <a:r>
              <a:rPr lang="en-US" sz="3200" b="1" dirty="0">
                <a:latin typeface="Times New Roman" pitchFamily="18" charset="0"/>
              </a:rPr>
              <a:t>Types of Research Designs</a:t>
            </a:r>
          </a:p>
        </p:txBody>
      </p:sp>
      <p:sp>
        <p:nvSpPr>
          <p:cNvPr id="125955" name="Rectangle 3"/>
          <p:cNvSpPr>
            <a:spLocks noChangeArrowheads="1"/>
          </p:cNvSpPr>
          <p:nvPr/>
        </p:nvSpPr>
        <p:spPr bwMode="auto">
          <a:xfrm>
            <a:off x="1676400" y="2209800"/>
            <a:ext cx="1447800" cy="7620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extLst>
        </p:spPr>
        <p:txBody>
          <a:bodyPr wrap="none" anchor="ctr"/>
          <a:lstStyle/>
          <a:p>
            <a:pPr algn="ctr" eaLnBrk="1" hangingPunct="1">
              <a:defRPr/>
            </a:pPr>
            <a:r>
              <a:rPr lang="en-US" sz="2000">
                <a:solidFill>
                  <a:schemeClr val="bg1"/>
                </a:solidFill>
                <a:latin typeface="Times New Roman" pitchFamily="18" charset="0"/>
              </a:rPr>
              <a:t>Exploratory </a:t>
            </a:r>
          </a:p>
          <a:p>
            <a:pPr algn="ctr" eaLnBrk="1" hangingPunct="1">
              <a:defRPr/>
            </a:pPr>
            <a:r>
              <a:rPr lang="en-US" sz="2000">
                <a:solidFill>
                  <a:schemeClr val="bg1"/>
                </a:solidFill>
                <a:latin typeface="Times New Roman" pitchFamily="18" charset="0"/>
              </a:rPr>
              <a:t>Research</a:t>
            </a:r>
          </a:p>
        </p:txBody>
      </p:sp>
      <p:sp>
        <p:nvSpPr>
          <p:cNvPr id="125956" name="Rectangle 4"/>
          <p:cNvSpPr>
            <a:spLocks noChangeArrowheads="1"/>
          </p:cNvSpPr>
          <p:nvPr/>
        </p:nvSpPr>
        <p:spPr bwMode="auto">
          <a:xfrm>
            <a:off x="1676400" y="5105400"/>
            <a:ext cx="1447800" cy="7620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extLst>
        </p:spPr>
        <p:txBody>
          <a:bodyPr wrap="none" anchor="ctr"/>
          <a:lstStyle/>
          <a:p>
            <a:pPr algn="ctr" eaLnBrk="1" hangingPunct="1">
              <a:defRPr/>
            </a:pPr>
            <a:r>
              <a:rPr lang="en-US" sz="2000">
                <a:solidFill>
                  <a:schemeClr val="bg1"/>
                </a:solidFill>
                <a:latin typeface="Times New Roman" pitchFamily="18" charset="0"/>
              </a:rPr>
              <a:t>Causal</a:t>
            </a:r>
          </a:p>
          <a:p>
            <a:pPr algn="ctr" eaLnBrk="1" hangingPunct="1">
              <a:defRPr/>
            </a:pPr>
            <a:r>
              <a:rPr lang="en-US" sz="2000">
                <a:solidFill>
                  <a:schemeClr val="bg1"/>
                </a:solidFill>
                <a:latin typeface="Times New Roman" pitchFamily="18" charset="0"/>
              </a:rPr>
              <a:t>Research</a:t>
            </a:r>
          </a:p>
        </p:txBody>
      </p:sp>
      <p:sp>
        <p:nvSpPr>
          <p:cNvPr id="125957" name="Rectangle 5"/>
          <p:cNvSpPr>
            <a:spLocks noChangeArrowheads="1"/>
          </p:cNvSpPr>
          <p:nvPr/>
        </p:nvSpPr>
        <p:spPr bwMode="auto">
          <a:xfrm>
            <a:off x="1676400" y="3657600"/>
            <a:ext cx="1447800" cy="7620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extLst>
        </p:spPr>
        <p:txBody>
          <a:bodyPr wrap="none" anchor="ctr"/>
          <a:lstStyle/>
          <a:p>
            <a:pPr algn="ctr" eaLnBrk="1" hangingPunct="1">
              <a:defRPr/>
            </a:pPr>
            <a:r>
              <a:rPr lang="en-US" sz="2000">
                <a:solidFill>
                  <a:schemeClr val="bg1"/>
                </a:solidFill>
                <a:latin typeface="Times New Roman" pitchFamily="18" charset="0"/>
              </a:rPr>
              <a:t>Descriptive</a:t>
            </a:r>
          </a:p>
          <a:p>
            <a:pPr algn="ctr" eaLnBrk="1" hangingPunct="1">
              <a:defRPr/>
            </a:pPr>
            <a:r>
              <a:rPr lang="en-US" sz="2000">
                <a:solidFill>
                  <a:schemeClr val="bg1"/>
                </a:solidFill>
                <a:latin typeface="Times New Roman" pitchFamily="18" charset="0"/>
              </a:rPr>
              <a:t>Research</a:t>
            </a:r>
          </a:p>
        </p:txBody>
      </p:sp>
      <p:sp>
        <p:nvSpPr>
          <p:cNvPr id="125958" name="Rectangle 6"/>
          <p:cNvSpPr>
            <a:spLocks noChangeArrowheads="1"/>
          </p:cNvSpPr>
          <p:nvPr/>
        </p:nvSpPr>
        <p:spPr bwMode="auto">
          <a:xfrm>
            <a:off x="3810000" y="1752600"/>
            <a:ext cx="3581400" cy="12954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extLst>
        </p:spPr>
        <p:txBody>
          <a:bodyPr wrap="none" anchor="ctr"/>
          <a:lstStyle/>
          <a:p>
            <a:pPr eaLnBrk="1" hangingPunct="1">
              <a:buFontTx/>
              <a:buChar char="•"/>
              <a:defRPr/>
            </a:pPr>
            <a:r>
              <a:rPr lang="en-US">
                <a:solidFill>
                  <a:schemeClr val="bg1"/>
                </a:solidFill>
                <a:latin typeface="Times New Roman" pitchFamily="18" charset="0"/>
              </a:rPr>
              <a:t>Formulate problems more precisely</a:t>
            </a:r>
          </a:p>
          <a:p>
            <a:pPr eaLnBrk="1" hangingPunct="1">
              <a:buFontTx/>
              <a:buChar char="•"/>
              <a:defRPr/>
            </a:pPr>
            <a:r>
              <a:rPr lang="en-US">
                <a:solidFill>
                  <a:schemeClr val="bg1"/>
                </a:solidFill>
                <a:latin typeface="Times New Roman" pitchFamily="18" charset="0"/>
              </a:rPr>
              <a:t>Establish priorities for research</a:t>
            </a:r>
          </a:p>
          <a:p>
            <a:pPr eaLnBrk="1" hangingPunct="1">
              <a:buFontTx/>
              <a:buChar char="•"/>
              <a:defRPr/>
            </a:pPr>
            <a:r>
              <a:rPr lang="en-US">
                <a:solidFill>
                  <a:schemeClr val="bg1"/>
                </a:solidFill>
                <a:latin typeface="Times New Roman" pitchFamily="18" charset="0"/>
              </a:rPr>
              <a:t>Eliminate impractical ideas</a:t>
            </a:r>
          </a:p>
          <a:p>
            <a:pPr eaLnBrk="1" hangingPunct="1">
              <a:buFontTx/>
              <a:buChar char="•"/>
              <a:defRPr/>
            </a:pPr>
            <a:r>
              <a:rPr lang="en-US">
                <a:solidFill>
                  <a:schemeClr val="bg1"/>
                </a:solidFill>
                <a:latin typeface="Times New Roman" pitchFamily="18" charset="0"/>
              </a:rPr>
              <a:t>Clarify concepts</a:t>
            </a:r>
            <a:endParaRPr lang="tr-TR">
              <a:solidFill>
                <a:schemeClr val="bg1"/>
              </a:solidFill>
              <a:latin typeface="Times New Roman" pitchFamily="18" charset="0"/>
            </a:endParaRPr>
          </a:p>
          <a:p>
            <a:pPr eaLnBrk="1" hangingPunct="1">
              <a:buFontTx/>
              <a:buChar char="•"/>
              <a:defRPr/>
            </a:pPr>
            <a:r>
              <a:rPr lang="en-US">
                <a:solidFill>
                  <a:schemeClr val="bg1"/>
                </a:solidFill>
                <a:latin typeface="Times New Roman" pitchFamily="18" charset="0"/>
              </a:rPr>
              <a:t>Develop Hypotheses</a:t>
            </a:r>
          </a:p>
        </p:txBody>
      </p:sp>
      <p:sp>
        <p:nvSpPr>
          <p:cNvPr id="125959" name="Rectangle 7"/>
          <p:cNvSpPr>
            <a:spLocks noChangeArrowheads="1"/>
          </p:cNvSpPr>
          <p:nvPr/>
        </p:nvSpPr>
        <p:spPr bwMode="auto">
          <a:xfrm>
            <a:off x="8001000" y="1752600"/>
            <a:ext cx="2438400" cy="19812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extLst>
        </p:spPr>
        <p:txBody>
          <a:bodyPr wrap="none" anchor="ctr"/>
          <a:lstStyle/>
          <a:p>
            <a:pPr eaLnBrk="1" hangingPunct="1">
              <a:buFontTx/>
              <a:buChar char="•"/>
              <a:defRPr/>
            </a:pPr>
            <a:r>
              <a:rPr lang="en-US">
                <a:solidFill>
                  <a:schemeClr val="bg1"/>
                </a:solidFill>
                <a:latin typeface="Times New Roman" pitchFamily="18" charset="0"/>
              </a:rPr>
              <a:t>Literature search</a:t>
            </a:r>
          </a:p>
          <a:p>
            <a:pPr eaLnBrk="1" hangingPunct="1">
              <a:buFontTx/>
              <a:buChar char="•"/>
              <a:defRPr/>
            </a:pPr>
            <a:r>
              <a:rPr lang="en-US">
                <a:solidFill>
                  <a:schemeClr val="bg1"/>
                </a:solidFill>
                <a:latin typeface="Times New Roman" pitchFamily="18" charset="0"/>
              </a:rPr>
              <a:t>Experience survey</a:t>
            </a:r>
          </a:p>
          <a:p>
            <a:pPr eaLnBrk="1" hangingPunct="1">
              <a:buFontTx/>
              <a:buChar char="•"/>
              <a:defRPr/>
            </a:pPr>
            <a:r>
              <a:rPr lang="en-US">
                <a:solidFill>
                  <a:schemeClr val="bg1"/>
                </a:solidFill>
                <a:latin typeface="Times New Roman" pitchFamily="18" charset="0"/>
              </a:rPr>
              <a:t>Analysis of select cases</a:t>
            </a:r>
          </a:p>
          <a:p>
            <a:pPr eaLnBrk="1" hangingPunct="1">
              <a:buFontTx/>
              <a:buChar char="•"/>
              <a:defRPr/>
            </a:pPr>
            <a:r>
              <a:rPr lang="en-US">
                <a:solidFill>
                  <a:schemeClr val="bg1"/>
                </a:solidFill>
                <a:latin typeface="Times New Roman" pitchFamily="18" charset="0"/>
              </a:rPr>
              <a:t>Focus groups</a:t>
            </a:r>
          </a:p>
          <a:p>
            <a:pPr eaLnBrk="1" hangingPunct="1">
              <a:buFontTx/>
              <a:buChar char="•"/>
              <a:defRPr/>
            </a:pPr>
            <a:r>
              <a:rPr lang="en-US">
                <a:solidFill>
                  <a:schemeClr val="bg1"/>
                </a:solidFill>
                <a:latin typeface="Times New Roman" pitchFamily="18" charset="0"/>
              </a:rPr>
              <a:t>Interviews</a:t>
            </a:r>
          </a:p>
          <a:p>
            <a:pPr eaLnBrk="1" hangingPunct="1">
              <a:buFontTx/>
              <a:buChar char="•"/>
              <a:defRPr/>
            </a:pPr>
            <a:r>
              <a:rPr lang="en-US">
                <a:solidFill>
                  <a:schemeClr val="bg1"/>
                </a:solidFill>
                <a:latin typeface="Times New Roman" pitchFamily="18" charset="0"/>
              </a:rPr>
              <a:t>Projective tests</a:t>
            </a:r>
          </a:p>
          <a:p>
            <a:pPr eaLnBrk="1" hangingPunct="1">
              <a:buFontTx/>
              <a:buChar char="•"/>
              <a:defRPr/>
            </a:pPr>
            <a:r>
              <a:rPr lang="en-US">
                <a:solidFill>
                  <a:schemeClr val="bg1"/>
                </a:solidFill>
                <a:latin typeface="Times New Roman" pitchFamily="18" charset="0"/>
              </a:rPr>
              <a:t>Ethnographies</a:t>
            </a:r>
          </a:p>
        </p:txBody>
      </p:sp>
      <p:sp>
        <p:nvSpPr>
          <p:cNvPr id="125960" name="Rectangle 8"/>
          <p:cNvSpPr>
            <a:spLocks noChangeArrowheads="1"/>
          </p:cNvSpPr>
          <p:nvPr/>
        </p:nvSpPr>
        <p:spPr bwMode="auto">
          <a:xfrm>
            <a:off x="3810000" y="3124201"/>
            <a:ext cx="3581400" cy="1673225"/>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extLst>
        </p:spPr>
        <p:txBody>
          <a:bodyPr wrap="none" anchor="ctr"/>
          <a:lstStyle/>
          <a:p>
            <a:pPr eaLnBrk="1" hangingPunct="1">
              <a:buFontTx/>
              <a:buChar char="•"/>
              <a:defRPr/>
            </a:pPr>
            <a:r>
              <a:rPr lang="en-US">
                <a:solidFill>
                  <a:schemeClr val="bg1"/>
                </a:solidFill>
                <a:latin typeface="Times New Roman" pitchFamily="18" charset="0"/>
              </a:rPr>
              <a:t>Describe segment characteristics </a:t>
            </a:r>
          </a:p>
          <a:p>
            <a:pPr eaLnBrk="1" hangingPunct="1">
              <a:buFontTx/>
              <a:buChar char="•"/>
              <a:defRPr/>
            </a:pPr>
            <a:r>
              <a:rPr lang="en-US">
                <a:solidFill>
                  <a:schemeClr val="bg1"/>
                </a:solidFill>
                <a:latin typeface="Times New Roman" pitchFamily="18" charset="0"/>
              </a:rPr>
              <a:t>Estimate proportion of people </a:t>
            </a:r>
            <a:br>
              <a:rPr lang="en-US">
                <a:solidFill>
                  <a:schemeClr val="bg1"/>
                </a:solidFill>
                <a:latin typeface="Times New Roman" pitchFamily="18" charset="0"/>
              </a:rPr>
            </a:br>
            <a:r>
              <a:rPr lang="en-US">
                <a:solidFill>
                  <a:schemeClr val="bg1"/>
                </a:solidFill>
                <a:latin typeface="Times New Roman" pitchFamily="18" charset="0"/>
              </a:rPr>
              <a:t>  who behave in a certain way</a:t>
            </a:r>
          </a:p>
          <a:p>
            <a:pPr eaLnBrk="1" hangingPunct="1">
              <a:buFontTx/>
              <a:buChar char="•"/>
              <a:defRPr/>
            </a:pPr>
            <a:r>
              <a:rPr lang="en-US">
                <a:solidFill>
                  <a:schemeClr val="bg1"/>
                </a:solidFill>
                <a:latin typeface="Times New Roman" pitchFamily="18" charset="0"/>
              </a:rPr>
              <a:t>Make specific predictions</a:t>
            </a:r>
            <a:endParaRPr lang="tr-TR">
              <a:solidFill>
                <a:schemeClr val="bg1"/>
              </a:solidFill>
              <a:latin typeface="Times New Roman" pitchFamily="18" charset="0"/>
            </a:endParaRPr>
          </a:p>
          <a:p>
            <a:pPr eaLnBrk="1" hangingPunct="1">
              <a:buFontTx/>
              <a:buChar char="•"/>
              <a:defRPr/>
            </a:pPr>
            <a:r>
              <a:rPr lang="tr-TR">
                <a:solidFill>
                  <a:schemeClr val="bg1"/>
                </a:solidFill>
                <a:latin typeface="Times New Roman" pitchFamily="18" charset="0"/>
              </a:rPr>
              <a:t>Test hypotheses</a:t>
            </a:r>
            <a:endParaRPr lang="en-US">
              <a:solidFill>
                <a:schemeClr val="bg1"/>
              </a:solidFill>
              <a:latin typeface="Times New Roman" pitchFamily="18" charset="0"/>
            </a:endParaRPr>
          </a:p>
        </p:txBody>
      </p:sp>
      <p:sp>
        <p:nvSpPr>
          <p:cNvPr id="125961" name="Rectangle 9"/>
          <p:cNvSpPr>
            <a:spLocks noChangeArrowheads="1"/>
          </p:cNvSpPr>
          <p:nvPr/>
        </p:nvSpPr>
        <p:spPr bwMode="auto">
          <a:xfrm>
            <a:off x="8001000" y="4038600"/>
            <a:ext cx="2438400" cy="12192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extLst>
        </p:spPr>
        <p:txBody>
          <a:bodyPr wrap="none" anchor="ctr"/>
          <a:lstStyle/>
          <a:p>
            <a:pPr eaLnBrk="1" hangingPunct="1">
              <a:buFontTx/>
              <a:buChar char="•"/>
              <a:defRPr/>
            </a:pPr>
            <a:r>
              <a:rPr lang="en-US">
                <a:solidFill>
                  <a:schemeClr val="bg1"/>
                </a:solidFill>
                <a:latin typeface="Times New Roman" pitchFamily="18" charset="0"/>
              </a:rPr>
              <a:t>Longitudinal study</a:t>
            </a:r>
          </a:p>
          <a:p>
            <a:pPr eaLnBrk="1" hangingPunct="1">
              <a:buFontTx/>
              <a:buChar char="•"/>
              <a:defRPr/>
            </a:pPr>
            <a:r>
              <a:rPr lang="en-US">
                <a:solidFill>
                  <a:schemeClr val="bg1"/>
                </a:solidFill>
                <a:latin typeface="Times New Roman" pitchFamily="18" charset="0"/>
              </a:rPr>
              <a:t>True panel</a:t>
            </a:r>
          </a:p>
          <a:p>
            <a:pPr eaLnBrk="1" hangingPunct="1">
              <a:buFontTx/>
              <a:buChar char="•"/>
              <a:defRPr/>
            </a:pPr>
            <a:r>
              <a:rPr lang="en-US">
                <a:solidFill>
                  <a:schemeClr val="bg1"/>
                </a:solidFill>
                <a:latin typeface="Times New Roman" pitchFamily="18" charset="0"/>
              </a:rPr>
              <a:t>Omnibus panel</a:t>
            </a:r>
          </a:p>
          <a:p>
            <a:pPr eaLnBrk="1" hangingPunct="1">
              <a:buFontTx/>
              <a:buChar char="•"/>
              <a:defRPr/>
            </a:pPr>
            <a:r>
              <a:rPr lang="en-US">
                <a:solidFill>
                  <a:schemeClr val="bg1"/>
                </a:solidFill>
                <a:latin typeface="Times New Roman" pitchFamily="18" charset="0"/>
              </a:rPr>
              <a:t>Sample Survey</a:t>
            </a:r>
          </a:p>
        </p:txBody>
      </p:sp>
      <p:sp>
        <p:nvSpPr>
          <p:cNvPr id="125962" name="Rectangle 10"/>
          <p:cNvSpPr>
            <a:spLocks noChangeArrowheads="1"/>
          </p:cNvSpPr>
          <p:nvPr/>
        </p:nvSpPr>
        <p:spPr bwMode="auto">
          <a:xfrm>
            <a:off x="3810000" y="4953000"/>
            <a:ext cx="3581400" cy="15240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extLst>
        </p:spPr>
        <p:txBody>
          <a:bodyPr wrap="none" anchor="ctr"/>
          <a:lstStyle/>
          <a:p>
            <a:pPr eaLnBrk="1" hangingPunct="1">
              <a:buFontTx/>
              <a:buChar char="•"/>
              <a:defRPr/>
            </a:pPr>
            <a:r>
              <a:rPr lang="en-US">
                <a:solidFill>
                  <a:schemeClr val="bg1"/>
                </a:solidFill>
                <a:latin typeface="Times New Roman" pitchFamily="18" charset="0"/>
              </a:rPr>
              <a:t>Provide evidence regarding causal </a:t>
            </a:r>
            <a:br>
              <a:rPr lang="en-US">
                <a:solidFill>
                  <a:schemeClr val="bg1"/>
                </a:solidFill>
                <a:latin typeface="Times New Roman" pitchFamily="18" charset="0"/>
              </a:rPr>
            </a:br>
            <a:r>
              <a:rPr lang="en-US">
                <a:solidFill>
                  <a:schemeClr val="bg1"/>
                </a:solidFill>
                <a:latin typeface="Times New Roman" pitchFamily="18" charset="0"/>
              </a:rPr>
              <a:t> relationships by means of:</a:t>
            </a:r>
          </a:p>
          <a:p>
            <a:pPr eaLnBrk="1" hangingPunct="1">
              <a:buFontTx/>
              <a:buChar char="•"/>
              <a:defRPr/>
            </a:pPr>
            <a:r>
              <a:rPr lang="en-US">
                <a:solidFill>
                  <a:schemeClr val="bg1"/>
                </a:solidFill>
                <a:latin typeface="Times New Roman" pitchFamily="18" charset="0"/>
              </a:rPr>
              <a:t>Concomitant variation</a:t>
            </a:r>
          </a:p>
          <a:p>
            <a:pPr eaLnBrk="1" hangingPunct="1">
              <a:buFontTx/>
              <a:buChar char="•"/>
              <a:defRPr/>
            </a:pPr>
            <a:r>
              <a:rPr lang="en-US">
                <a:solidFill>
                  <a:schemeClr val="bg1"/>
                </a:solidFill>
                <a:latin typeface="Times New Roman" pitchFamily="18" charset="0"/>
              </a:rPr>
              <a:t>Time order in which variables occur</a:t>
            </a:r>
          </a:p>
          <a:p>
            <a:pPr eaLnBrk="1" hangingPunct="1">
              <a:buFontTx/>
              <a:buChar char="•"/>
              <a:defRPr/>
            </a:pPr>
            <a:r>
              <a:rPr lang="en-US">
                <a:solidFill>
                  <a:schemeClr val="bg1"/>
                </a:solidFill>
                <a:latin typeface="Times New Roman" pitchFamily="18" charset="0"/>
              </a:rPr>
              <a:t>Elimination other explanations</a:t>
            </a:r>
          </a:p>
        </p:txBody>
      </p:sp>
      <p:sp>
        <p:nvSpPr>
          <p:cNvPr id="125963" name="Rectangle 11"/>
          <p:cNvSpPr>
            <a:spLocks noChangeArrowheads="1"/>
          </p:cNvSpPr>
          <p:nvPr/>
        </p:nvSpPr>
        <p:spPr bwMode="auto">
          <a:xfrm>
            <a:off x="8001000" y="5638800"/>
            <a:ext cx="2438400" cy="762000"/>
          </a:xfrm>
          <a:prstGeom prst="rect">
            <a:avLst/>
          </a:prstGeom>
          <a:gradFill rotWithShape="1">
            <a:gsLst>
              <a:gs pos="0">
                <a:schemeClr val="accent2">
                  <a:gamma/>
                  <a:shade val="60000"/>
                  <a:invGamma/>
                </a:schemeClr>
              </a:gs>
              <a:gs pos="100000">
                <a:schemeClr val="accent2"/>
              </a:gs>
            </a:gsLst>
            <a:lin ang="5400000" scaled="1"/>
          </a:gradFill>
          <a:ln w="9525">
            <a:solidFill>
              <a:schemeClr val="tx1"/>
            </a:solidFill>
            <a:miter lim="800000"/>
            <a:headEnd/>
            <a:tailEnd/>
          </a:ln>
          <a:effectLst/>
          <a:extLst>
            <a:ext uri="{AF507438-7753-43e0-B8FC-AC1667EBCBE1}"/>
          </a:extLst>
        </p:spPr>
        <p:txBody>
          <a:bodyPr wrap="none" anchor="ctr"/>
          <a:lstStyle/>
          <a:p>
            <a:pPr eaLnBrk="1" hangingPunct="1">
              <a:buFontTx/>
              <a:buChar char="•"/>
              <a:defRPr/>
            </a:pPr>
            <a:r>
              <a:rPr lang="en-US">
                <a:solidFill>
                  <a:schemeClr val="bg1"/>
                </a:solidFill>
                <a:latin typeface="Times New Roman" pitchFamily="18" charset="0"/>
              </a:rPr>
              <a:t>Laboratory experiment</a:t>
            </a:r>
          </a:p>
          <a:p>
            <a:pPr eaLnBrk="1" hangingPunct="1">
              <a:buFontTx/>
              <a:buChar char="•"/>
              <a:defRPr/>
            </a:pPr>
            <a:r>
              <a:rPr lang="en-US">
                <a:solidFill>
                  <a:schemeClr val="bg1"/>
                </a:solidFill>
                <a:latin typeface="Times New Roman" pitchFamily="18" charset="0"/>
              </a:rPr>
              <a:t>Field experiment</a:t>
            </a:r>
          </a:p>
        </p:txBody>
      </p:sp>
      <p:sp>
        <p:nvSpPr>
          <p:cNvPr id="106507" name="Text Box 12"/>
          <p:cNvSpPr txBox="1">
            <a:spLocks noChangeArrowheads="1"/>
          </p:cNvSpPr>
          <p:nvPr/>
        </p:nvSpPr>
        <p:spPr bwMode="auto">
          <a:xfrm>
            <a:off x="3886201" y="1246188"/>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sz="2400" b="1" i="1" u="sng">
                <a:latin typeface="Times New Roman" charset="0"/>
              </a:rPr>
              <a:t>Uses</a:t>
            </a:r>
          </a:p>
        </p:txBody>
      </p:sp>
      <p:sp>
        <p:nvSpPr>
          <p:cNvPr id="106508" name="Text Box 13"/>
          <p:cNvSpPr txBox="1">
            <a:spLocks noChangeArrowheads="1"/>
          </p:cNvSpPr>
          <p:nvPr/>
        </p:nvSpPr>
        <p:spPr bwMode="auto">
          <a:xfrm>
            <a:off x="8001001" y="1246188"/>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sz="2400" b="1" i="1" u="sng">
                <a:latin typeface="Times New Roman" charset="0"/>
              </a:rPr>
              <a:t>Types</a:t>
            </a:r>
          </a:p>
        </p:txBody>
      </p:sp>
      <p:sp>
        <p:nvSpPr>
          <p:cNvPr id="125966" name="Line 14"/>
          <p:cNvSpPr>
            <a:spLocks noChangeShapeType="1"/>
          </p:cNvSpPr>
          <p:nvPr/>
        </p:nvSpPr>
        <p:spPr bwMode="auto">
          <a:xfrm>
            <a:off x="3124200" y="25908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67" name="Line 15"/>
          <p:cNvSpPr>
            <a:spLocks noChangeShapeType="1"/>
          </p:cNvSpPr>
          <p:nvPr/>
        </p:nvSpPr>
        <p:spPr bwMode="auto">
          <a:xfrm>
            <a:off x="3124200" y="54864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68" name="Line 16"/>
          <p:cNvSpPr>
            <a:spLocks noChangeShapeType="1"/>
          </p:cNvSpPr>
          <p:nvPr/>
        </p:nvSpPr>
        <p:spPr bwMode="auto">
          <a:xfrm>
            <a:off x="3124200" y="4038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69" name="Line 17"/>
          <p:cNvSpPr>
            <a:spLocks noChangeShapeType="1"/>
          </p:cNvSpPr>
          <p:nvPr/>
        </p:nvSpPr>
        <p:spPr bwMode="auto">
          <a:xfrm>
            <a:off x="7391400" y="2667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70" name="Line 18"/>
          <p:cNvSpPr>
            <a:spLocks noChangeShapeType="1"/>
          </p:cNvSpPr>
          <p:nvPr/>
        </p:nvSpPr>
        <p:spPr bwMode="auto">
          <a:xfrm>
            <a:off x="7391400" y="6096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71" name="Line 19"/>
          <p:cNvSpPr>
            <a:spLocks noChangeShapeType="1"/>
          </p:cNvSpPr>
          <p:nvPr/>
        </p:nvSpPr>
        <p:spPr bwMode="auto">
          <a:xfrm>
            <a:off x="7391400" y="44958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15" name="Slayt Numarası Yer Tutucusu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9379E252-8821-D146-A111-EE1EFA90F962}" type="slidenum">
              <a:rPr lang="en-US" altLang="en-US" sz="1400"/>
              <a:pPr>
                <a:spcBef>
                  <a:spcPct val="0"/>
                </a:spcBef>
                <a:buFontTx/>
                <a:buNone/>
              </a:pPr>
              <a:t>29</a:t>
            </a:fld>
            <a:endParaRPr lang="en-US" altLang="en-US" sz="1400"/>
          </a:p>
        </p:txBody>
      </p:sp>
    </p:spTree>
    <p:extLst>
      <p:ext uri="{BB962C8B-B14F-4D97-AF65-F5344CB8AC3E}">
        <p14:creationId xmlns:p14="http://schemas.microsoft.com/office/powerpoint/2010/main" val="144882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966"/>
                                        </p:tgtEl>
                                        <p:attrNameLst>
                                          <p:attrName>style.visibility</p:attrName>
                                        </p:attrNameLst>
                                      </p:cBhvr>
                                      <p:to>
                                        <p:strVal val="visible"/>
                                      </p:to>
                                    </p:set>
                                    <p:animEffect transition="in" filter="wipe(left)">
                                      <p:cBhvr>
                                        <p:cTn id="7" dur="500"/>
                                        <p:tgtEl>
                                          <p:spTgt spid="12596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5958"/>
                                        </p:tgtEl>
                                        <p:attrNameLst>
                                          <p:attrName>style.visibility</p:attrName>
                                        </p:attrNameLst>
                                      </p:cBhvr>
                                      <p:to>
                                        <p:strVal val="visible"/>
                                      </p:to>
                                    </p:set>
                                    <p:animEffect transition="in" filter="wipe(left)">
                                      <p:cBhvr>
                                        <p:cTn id="11" dur="500"/>
                                        <p:tgtEl>
                                          <p:spTgt spid="12595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5969"/>
                                        </p:tgtEl>
                                        <p:attrNameLst>
                                          <p:attrName>style.visibility</p:attrName>
                                        </p:attrNameLst>
                                      </p:cBhvr>
                                      <p:to>
                                        <p:strVal val="visible"/>
                                      </p:to>
                                    </p:set>
                                    <p:animEffect transition="in" filter="wipe(left)">
                                      <p:cBhvr>
                                        <p:cTn id="15" dur="500"/>
                                        <p:tgtEl>
                                          <p:spTgt spid="1259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2595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5968"/>
                                        </p:tgtEl>
                                        <p:attrNameLst>
                                          <p:attrName>style.visibility</p:attrName>
                                        </p:attrNameLst>
                                      </p:cBhvr>
                                      <p:to>
                                        <p:strVal val="visible"/>
                                      </p:to>
                                    </p:set>
                                    <p:animEffect transition="in" filter="wipe(left)">
                                      <p:cBhvr>
                                        <p:cTn id="24" dur="500"/>
                                        <p:tgtEl>
                                          <p:spTgt spid="125968"/>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25960"/>
                                        </p:tgtEl>
                                        <p:attrNameLst>
                                          <p:attrName>style.visibility</p:attrName>
                                        </p:attrNameLst>
                                      </p:cBhvr>
                                      <p:to>
                                        <p:strVal val="visible"/>
                                      </p:to>
                                    </p:set>
                                    <p:animEffect transition="in" filter="wipe(left)">
                                      <p:cBhvr>
                                        <p:cTn id="28" dur="500"/>
                                        <p:tgtEl>
                                          <p:spTgt spid="125960"/>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25971"/>
                                        </p:tgtEl>
                                        <p:attrNameLst>
                                          <p:attrName>style.visibility</p:attrName>
                                        </p:attrNameLst>
                                      </p:cBhvr>
                                      <p:to>
                                        <p:strVal val="visible"/>
                                      </p:to>
                                    </p:set>
                                    <p:animEffect transition="in" filter="wipe(left)">
                                      <p:cBhvr>
                                        <p:cTn id="32" dur="500"/>
                                        <p:tgtEl>
                                          <p:spTgt spid="1259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2596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5967"/>
                                        </p:tgtEl>
                                        <p:attrNameLst>
                                          <p:attrName>style.visibility</p:attrName>
                                        </p:attrNameLst>
                                      </p:cBhvr>
                                      <p:to>
                                        <p:strVal val="visible"/>
                                      </p:to>
                                    </p:set>
                                    <p:animEffect transition="in" filter="wipe(left)">
                                      <p:cBhvr>
                                        <p:cTn id="41" dur="500"/>
                                        <p:tgtEl>
                                          <p:spTgt spid="125967"/>
                                        </p:tgtEl>
                                      </p:cBhvr>
                                    </p:animEffect>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25962"/>
                                        </p:tgtEl>
                                        <p:attrNameLst>
                                          <p:attrName>style.visibility</p:attrName>
                                        </p:attrNameLst>
                                      </p:cBhvr>
                                      <p:to>
                                        <p:strVal val="visible"/>
                                      </p:to>
                                    </p:set>
                                    <p:animEffect transition="in" filter="wipe(left)">
                                      <p:cBhvr>
                                        <p:cTn id="45" dur="500"/>
                                        <p:tgtEl>
                                          <p:spTgt spid="125962"/>
                                        </p:tgtEl>
                                      </p:cBhvr>
                                    </p:animEffect>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25970"/>
                                        </p:tgtEl>
                                        <p:attrNameLst>
                                          <p:attrName>style.visibility</p:attrName>
                                        </p:attrNameLst>
                                      </p:cBhvr>
                                      <p:to>
                                        <p:strVal val="visible"/>
                                      </p:to>
                                    </p:set>
                                    <p:animEffect transition="in" filter="wipe(left)">
                                      <p:cBhvr>
                                        <p:cTn id="49" dur="500"/>
                                        <p:tgtEl>
                                          <p:spTgt spid="12597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25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nimBg="1" autoUpdateAnimBg="0"/>
      <p:bldP spid="125959" grpId="0" animBg="1" autoUpdateAnimBg="0"/>
      <p:bldP spid="125960" grpId="0" animBg="1" autoUpdateAnimBg="0"/>
      <p:bldP spid="125961" grpId="0" animBg="1" autoUpdateAnimBg="0"/>
      <p:bldP spid="125962" grpId="0" animBg="1" autoUpdateAnimBg="0"/>
      <p:bldP spid="125963" grpId="0" animBg="1" autoUpdateAnimBg="0"/>
      <p:bldP spid="125966" grpId="0" animBg="1"/>
      <p:bldP spid="125967" grpId="0" animBg="1"/>
      <p:bldP spid="125968" grpId="0" animBg="1"/>
      <p:bldP spid="125969" grpId="0" animBg="1"/>
      <p:bldP spid="125970" grpId="0" animBg="1"/>
      <p:bldP spid="1259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847850" y="333376"/>
            <a:ext cx="8496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3600" b="1">
                <a:solidFill>
                  <a:srgbClr val="FF0000"/>
                </a:solidFill>
              </a:rPr>
              <a:t>Internal </a:t>
            </a:r>
            <a:r>
              <a:rPr lang="en-US" altLang="en-US" sz="3600" b="1">
                <a:solidFill>
                  <a:srgbClr val="FF0000"/>
                </a:solidFill>
              </a:rPr>
              <a:t>supplier </a:t>
            </a:r>
          </a:p>
          <a:p>
            <a:pPr algn="just" eaLnBrk="1" hangingPunct="1">
              <a:spcBef>
                <a:spcPct val="0"/>
              </a:spcBef>
              <a:buFontTx/>
              <a:buNone/>
            </a:pPr>
            <a:endParaRPr lang="en-US" altLang="en-US" sz="3600" b="1">
              <a:solidFill>
                <a:srgbClr val="FF0000"/>
              </a:solidFill>
            </a:endParaRPr>
          </a:p>
          <a:p>
            <a:pPr algn="just" eaLnBrk="1" hangingPunct="1">
              <a:spcBef>
                <a:spcPct val="0"/>
              </a:spcBef>
              <a:buFontTx/>
              <a:buNone/>
            </a:pPr>
            <a:r>
              <a:rPr lang="en-US" altLang="en-US" sz="2400"/>
              <a:t>is a marketing research department or function located within a firm.</a:t>
            </a:r>
            <a:r>
              <a:rPr lang="tr-TR" altLang="en-US" sz="2400"/>
              <a:t> </a:t>
            </a:r>
            <a:r>
              <a:rPr lang="en-US" altLang="en-US" sz="2400"/>
              <a:t>Many firms, particularly large ones, maintain in-house marketing research departments.</a:t>
            </a:r>
            <a:r>
              <a:rPr lang="tr-TR" altLang="en-US" sz="2400"/>
              <a:t> </a:t>
            </a:r>
            <a:r>
              <a:rPr lang="en-US" altLang="en-US" sz="2400"/>
              <a:t>A marketing research department’s place in an organisation structure may</a:t>
            </a:r>
            <a:r>
              <a:rPr lang="tr-TR" altLang="en-US" sz="2400"/>
              <a:t> </a:t>
            </a:r>
            <a:r>
              <a:rPr lang="en-US" altLang="en-US" sz="2400"/>
              <a:t>vary quite considerably. </a:t>
            </a:r>
          </a:p>
          <a:p>
            <a:pPr algn="just" eaLnBrk="1" hangingPunct="1">
              <a:spcBef>
                <a:spcPct val="0"/>
              </a:spcBef>
              <a:buFontTx/>
              <a:buNone/>
            </a:pPr>
            <a:endParaRPr lang="en-US" altLang="en-US" sz="2400">
              <a:solidFill>
                <a:srgbClr val="00B050"/>
              </a:solidFill>
            </a:endParaRPr>
          </a:p>
          <a:p>
            <a:pPr algn="just" eaLnBrk="1" hangingPunct="1">
              <a:spcBef>
                <a:spcPct val="0"/>
              </a:spcBef>
              <a:buFontTx/>
              <a:buNone/>
            </a:pPr>
            <a:r>
              <a:rPr lang="en-US" altLang="en-US" sz="2400">
                <a:solidFill>
                  <a:srgbClr val="00B050"/>
                </a:solidFill>
              </a:rPr>
              <a:t>At one extreme</a:t>
            </a:r>
            <a:r>
              <a:rPr lang="en-US" altLang="en-US" sz="2400"/>
              <a:t>, the research function may be centralised and</a:t>
            </a:r>
            <a:r>
              <a:rPr lang="tr-TR" altLang="en-US" sz="2400"/>
              <a:t> </a:t>
            </a:r>
            <a:r>
              <a:rPr lang="en-US" altLang="en-US" sz="2400"/>
              <a:t>located at the corporate headquarters, allowing the development of a range of skills</a:t>
            </a:r>
            <a:r>
              <a:rPr lang="tr-TR" altLang="en-US" sz="2400"/>
              <a:t> </a:t>
            </a:r>
            <a:r>
              <a:rPr lang="en-US" altLang="en-US" sz="2400"/>
              <a:t>and expertise to be built up in a team</a:t>
            </a:r>
            <a:r>
              <a:rPr lang="en-US" altLang="en-US" sz="2400">
                <a:solidFill>
                  <a:srgbClr val="7030A0"/>
                </a:solidFill>
              </a:rPr>
              <a:t>. </a:t>
            </a:r>
            <a:endParaRPr lang="tr-TR" altLang="en-US" sz="2400"/>
          </a:p>
        </p:txBody>
      </p:sp>
      <p:sp>
        <p:nvSpPr>
          <p:cNvPr id="79874"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0EC7E80B-5E29-E844-B93C-77AFE7962F38}" type="slidenum">
              <a:rPr lang="en-US" altLang="en-US" sz="1400"/>
              <a:pPr>
                <a:spcBef>
                  <a:spcPct val="0"/>
                </a:spcBef>
                <a:buFontTx/>
                <a:buNone/>
              </a:pPr>
              <a:t>3</a:t>
            </a:fld>
            <a:endParaRPr lang="en-US" altLang="en-US" sz="1400"/>
          </a:p>
        </p:txBody>
      </p:sp>
    </p:spTree>
    <p:extLst>
      <p:ext uri="{BB962C8B-B14F-4D97-AF65-F5344CB8AC3E}">
        <p14:creationId xmlns:p14="http://schemas.microsoft.com/office/powerpoint/2010/main" val="7396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000"/>
                                        <p:tgtEl>
                                          <p:spTgt spid="2">
                                            <p:txEl>
                                              <p:pRg st="4" end="4"/>
                                            </p:txEl>
                                          </p:spTgt>
                                        </p:tgtEl>
                                      </p:cBhvr>
                                    </p:animEffect>
                                    <p:anim calcmode="lin" valueType="num">
                                      <p:cBhvr>
                                        <p:cTn id="1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1"/>
          <p:cNvPicPr>
            <a:picLocks noChangeAspect="1" noChangeArrowheads="1"/>
          </p:cNvPicPr>
          <p:nvPr/>
        </p:nvPicPr>
        <p:blipFill>
          <a:blip r:embed="rId2">
            <a:extLst>
              <a:ext uri="{28A0092B-C50C-407E-A947-70E740481C1C}">
                <a14:useLocalDpi xmlns:a14="http://schemas.microsoft.com/office/drawing/2010/main" val="0"/>
              </a:ext>
            </a:extLst>
          </a:blip>
          <a:srcRect l="8479" t="18651" r="5515" b="11308"/>
          <a:stretch>
            <a:fillRect/>
          </a:stretch>
        </p:blipFill>
        <p:spPr bwMode="auto">
          <a:xfrm>
            <a:off x="1490662" y="981076"/>
            <a:ext cx="9177338" cy="512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522"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49B2D526-8CD7-1142-B129-73F36221CADA}" type="slidenum">
              <a:rPr lang="en-US" altLang="en-US" sz="1400"/>
              <a:pPr>
                <a:spcBef>
                  <a:spcPct val="0"/>
                </a:spcBef>
                <a:buFontTx/>
                <a:buNone/>
              </a:pPr>
              <a:t>30</a:t>
            </a:fld>
            <a:endParaRPr lang="en-US" altLang="en-US" sz="1400"/>
          </a:p>
        </p:txBody>
      </p:sp>
    </p:spTree>
    <p:extLst>
      <p:ext uri="{BB962C8B-B14F-4D97-AF65-F5344CB8AC3E}">
        <p14:creationId xmlns:p14="http://schemas.microsoft.com/office/powerpoint/2010/main" val="14670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651000" y="765175"/>
            <a:ext cx="892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b="1">
                <a:solidFill>
                  <a:srgbClr val="FF0000"/>
                </a:solidFill>
              </a:rPr>
              <a:t>First Step </a:t>
            </a:r>
            <a:r>
              <a:rPr lang="tr-TR" altLang="en-US" sz="2000" b="1">
                <a:solidFill>
                  <a:srgbClr val="FF0000"/>
                </a:solidFill>
              </a:rPr>
              <a:t>                </a:t>
            </a:r>
            <a:r>
              <a:rPr lang="en-US" altLang="en-US" sz="1800" b="1">
                <a:solidFill>
                  <a:srgbClr val="FF0000"/>
                </a:solidFill>
              </a:rPr>
              <a:t>Preparing stage 	</a:t>
            </a:r>
            <a:r>
              <a:rPr lang="tr-TR" altLang="en-US" sz="1800" b="1">
                <a:solidFill>
                  <a:srgbClr val="FF0000"/>
                </a:solidFill>
              </a:rPr>
              <a:t>           </a:t>
            </a:r>
            <a:r>
              <a:rPr lang="en-US" altLang="en-US" sz="1800" b="1"/>
              <a:t>2. Defining problem/opportunity</a:t>
            </a:r>
          </a:p>
        </p:txBody>
      </p:sp>
      <p:cxnSp>
        <p:nvCxnSpPr>
          <p:cNvPr id="4" name="Düz Ok Bağlayıcısı 3"/>
          <p:cNvCxnSpPr>
            <a:cxnSpLocks noChangeShapeType="1"/>
          </p:cNvCxnSpPr>
          <p:nvPr/>
        </p:nvCxnSpPr>
        <p:spPr bwMode="auto">
          <a:xfrm>
            <a:off x="2927351" y="981075"/>
            <a:ext cx="1152525" cy="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6" name="Düz Ok Bağlayıcısı 5"/>
          <p:cNvCxnSpPr>
            <a:cxnSpLocks noChangeShapeType="1"/>
          </p:cNvCxnSpPr>
          <p:nvPr/>
        </p:nvCxnSpPr>
        <p:spPr bwMode="auto">
          <a:xfrm>
            <a:off x="5880100" y="981075"/>
            <a:ext cx="1079500" cy="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7" name="Dikdörtgen 6"/>
          <p:cNvSpPr>
            <a:spLocks noChangeArrowheads="1"/>
          </p:cNvSpPr>
          <p:nvPr/>
        </p:nvSpPr>
        <p:spPr bwMode="auto">
          <a:xfrm>
            <a:off x="2351088" y="2828925"/>
            <a:ext cx="77771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800"/>
              <a:t>The logical starting point in wishing to support the</a:t>
            </a:r>
            <a:r>
              <a:rPr lang="tr-TR" altLang="en-US" sz="2800"/>
              <a:t> </a:t>
            </a:r>
            <a:r>
              <a:rPr lang="en-US" altLang="en-US" sz="2800"/>
              <a:t>decision-maker is trying</a:t>
            </a:r>
            <a:r>
              <a:rPr lang="tr-TR" altLang="en-US" sz="2800"/>
              <a:t> </a:t>
            </a:r>
            <a:r>
              <a:rPr lang="en-US" altLang="en-US" sz="2800"/>
              <a:t>to understand what </a:t>
            </a:r>
            <a:r>
              <a:rPr lang="tr-TR" altLang="en-US" sz="2800"/>
              <a:t>business </a:t>
            </a:r>
            <a:r>
              <a:rPr lang="en-US" altLang="en-US" sz="2800"/>
              <a:t>problem</a:t>
            </a:r>
            <a:r>
              <a:rPr lang="tr-TR" altLang="en-US" sz="2800"/>
              <a:t> or opportunity</a:t>
            </a:r>
            <a:r>
              <a:rPr lang="en-US" altLang="en-US" sz="2800"/>
              <a:t> is being tackled</a:t>
            </a:r>
            <a:r>
              <a:rPr lang="tr-TR" altLang="en-US" sz="2800"/>
              <a:t> </a:t>
            </a:r>
            <a:r>
              <a:rPr lang="tr-TR" altLang="en-US" sz="1100"/>
              <a:t>(ele alınan)</a:t>
            </a:r>
            <a:r>
              <a:rPr lang="en-US" altLang="en-US" sz="2800"/>
              <a:t>.</a:t>
            </a:r>
            <a:endParaRPr lang="tr-TR" altLang="en-US" sz="2800"/>
          </a:p>
        </p:txBody>
      </p:sp>
      <p:sp>
        <p:nvSpPr>
          <p:cNvPr id="108549" name="Slayt Numarası Yer Tutucusu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2CC1D7D1-1626-404F-91F6-3927576305A6}" type="slidenum">
              <a:rPr lang="en-US" altLang="en-US" sz="1400"/>
              <a:pPr>
                <a:spcBef>
                  <a:spcPct val="0"/>
                </a:spcBef>
                <a:buFontTx/>
                <a:buNone/>
              </a:pPr>
              <a:t>31</a:t>
            </a:fld>
            <a:endParaRPr lang="en-US" altLang="en-US" sz="1400"/>
          </a:p>
        </p:txBody>
      </p:sp>
    </p:spTree>
    <p:extLst>
      <p:ext uri="{BB962C8B-B14F-4D97-AF65-F5344CB8AC3E}">
        <p14:creationId xmlns:p14="http://schemas.microsoft.com/office/powerpoint/2010/main" val="32088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651000" y="765175"/>
            <a:ext cx="892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b="1">
                <a:solidFill>
                  <a:srgbClr val="FF0000"/>
                </a:solidFill>
              </a:rPr>
              <a:t>First Step </a:t>
            </a:r>
            <a:r>
              <a:rPr lang="tr-TR" altLang="en-US" sz="2000" b="1">
                <a:solidFill>
                  <a:srgbClr val="FF0000"/>
                </a:solidFill>
              </a:rPr>
              <a:t>                        </a:t>
            </a:r>
            <a:r>
              <a:rPr lang="en-US" altLang="en-US" sz="1800" b="1">
                <a:solidFill>
                  <a:srgbClr val="FF0000"/>
                </a:solidFill>
              </a:rPr>
              <a:t>Preparing stage 	</a:t>
            </a:r>
            <a:r>
              <a:rPr lang="tr-TR" altLang="en-US" sz="1800" b="1">
                <a:solidFill>
                  <a:srgbClr val="FF0000"/>
                </a:solidFill>
              </a:rPr>
              <a:t>               </a:t>
            </a:r>
            <a:r>
              <a:rPr lang="en-US" altLang="en-US" sz="1800" b="1"/>
              <a:t>3. </a:t>
            </a:r>
            <a:r>
              <a:rPr lang="tr-TR" altLang="en-US" sz="1800" b="1"/>
              <a:t>Past</a:t>
            </a:r>
            <a:r>
              <a:rPr lang="en-US" altLang="en-US" sz="1800" b="1"/>
              <a:t> of the subject</a:t>
            </a:r>
          </a:p>
        </p:txBody>
      </p:sp>
      <p:sp>
        <p:nvSpPr>
          <p:cNvPr id="3" name="Metin kutusu 2"/>
          <p:cNvSpPr txBox="1">
            <a:spLocks noChangeArrowheads="1"/>
          </p:cNvSpPr>
          <p:nvPr/>
        </p:nvSpPr>
        <p:spPr bwMode="auto">
          <a:xfrm>
            <a:off x="1774825" y="1773238"/>
            <a:ext cx="86423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3600"/>
              <a:t>Means literature review. Who did, accepted, proved or rejected what? Searching past of the subject simplify the methodology process. Literature review can be conducted in a library or on Internet.</a:t>
            </a:r>
          </a:p>
        </p:txBody>
      </p:sp>
      <p:cxnSp>
        <p:nvCxnSpPr>
          <p:cNvPr id="4" name="Düz Ok Bağlayıcısı 3"/>
          <p:cNvCxnSpPr>
            <a:cxnSpLocks noChangeShapeType="1"/>
          </p:cNvCxnSpPr>
          <p:nvPr/>
        </p:nvCxnSpPr>
        <p:spPr bwMode="auto">
          <a:xfrm>
            <a:off x="2927351" y="981075"/>
            <a:ext cx="1655763" cy="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6" name="Düz Ok Bağlayıcısı 5"/>
          <p:cNvCxnSpPr>
            <a:cxnSpLocks noChangeShapeType="1"/>
          </p:cNvCxnSpPr>
          <p:nvPr/>
        </p:nvCxnSpPr>
        <p:spPr bwMode="auto">
          <a:xfrm>
            <a:off x="6456363" y="981075"/>
            <a:ext cx="1655762" cy="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109573" name="Slayt Numarası Yer Tutucusu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620F452D-10A8-4F4A-812F-9B8A19545C36}" type="slidenum">
              <a:rPr lang="en-US" altLang="en-US" sz="1400"/>
              <a:pPr>
                <a:spcBef>
                  <a:spcPct val="0"/>
                </a:spcBef>
                <a:buFontTx/>
                <a:buNone/>
              </a:pPr>
              <a:t>32</a:t>
            </a:fld>
            <a:endParaRPr lang="en-US" altLang="en-US" sz="1400"/>
          </a:p>
        </p:txBody>
      </p:sp>
    </p:spTree>
    <p:extLst>
      <p:ext uri="{BB962C8B-B14F-4D97-AF65-F5344CB8AC3E}">
        <p14:creationId xmlns:p14="http://schemas.microsoft.com/office/powerpoint/2010/main" val="767194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651000" y="765176"/>
            <a:ext cx="89296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b="1">
                <a:solidFill>
                  <a:srgbClr val="FF0000"/>
                </a:solidFill>
              </a:rPr>
              <a:t>First Step </a:t>
            </a:r>
            <a:r>
              <a:rPr lang="tr-TR" altLang="en-US" sz="2000" b="1">
                <a:solidFill>
                  <a:srgbClr val="FF0000"/>
                </a:solidFill>
              </a:rPr>
              <a:t>                        </a:t>
            </a:r>
            <a:r>
              <a:rPr lang="en-US" altLang="en-US" sz="1800" b="1">
                <a:solidFill>
                  <a:srgbClr val="FF0000"/>
                </a:solidFill>
              </a:rPr>
              <a:t>Preparing stage                 </a:t>
            </a:r>
            <a:r>
              <a:rPr lang="en-US" altLang="en-US" sz="1800" b="1"/>
              <a:t>4. Questioning the research</a:t>
            </a:r>
          </a:p>
          <a:p>
            <a:pPr eaLnBrk="1" hangingPunct="1">
              <a:spcBef>
                <a:spcPct val="0"/>
              </a:spcBef>
              <a:buFontTx/>
              <a:buNone/>
            </a:pPr>
            <a:endParaRPr lang="en-US" altLang="en-US" sz="1800" b="1"/>
          </a:p>
        </p:txBody>
      </p:sp>
      <p:cxnSp>
        <p:nvCxnSpPr>
          <p:cNvPr id="3" name="Düz Ok Bağlayıcısı 2"/>
          <p:cNvCxnSpPr>
            <a:cxnSpLocks noChangeShapeType="1"/>
          </p:cNvCxnSpPr>
          <p:nvPr/>
        </p:nvCxnSpPr>
        <p:spPr bwMode="auto">
          <a:xfrm>
            <a:off x="2927351" y="981075"/>
            <a:ext cx="1655763" cy="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4" name="Düz Ok Bağlayıcısı 3"/>
          <p:cNvCxnSpPr>
            <a:cxnSpLocks noChangeShapeType="1"/>
          </p:cNvCxnSpPr>
          <p:nvPr/>
        </p:nvCxnSpPr>
        <p:spPr bwMode="auto">
          <a:xfrm>
            <a:off x="6383338" y="981075"/>
            <a:ext cx="1008062" cy="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86021" name="Dikdörtgen 6"/>
          <p:cNvSpPr>
            <a:spLocks noChangeArrowheads="1"/>
          </p:cNvSpPr>
          <p:nvPr/>
        </p:nvSpPr>
        <p:spPr bwMode="auto">
          <a:xfrm>
            <a:off x="1919288" y="2413001"/>
            <a:ext cx="84248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a:t>Studies should bring a benefit to the company and contribute to solve a problem or evaluate</a:t>
            </a:r>
            <a:r>
              <a:rPr lang="tr-TR" altLang="en-US"/>
              <a:t> </a:t>
            </a:r>
            <a:r>
              <a:rPr lang="en-US" altLang="en-US"/>
              <a:t>an opportunity. At this stage, the research must be carried out cost-benefit analysis. If the research cost is more than the benefit comes from the research, it is not necessary to continue the research. </a:t>
            </a:r>
            <a:endParaRPr lang="tr-TR" altLang="en-US"/>
          </a:p>
        </p:txBody>
      </p:sp>
      <p:sp>
        <p:nvSpPr>
          <p:cNvPr id="110597" name="Slayt Numarası Yer Tutucusu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5A65ADFD-AA50-3149-B3F2-7CB6E206BACE}" type="slidenum">
              <a:rPr lang="en-US" altLang="en-US" sz="1400"/>
              <a:pPr>
                <a:spcBef>
                  <a:spcPct val="0"/>
                </a:spcBef>
                <a:buFontTx/>
                <a:buNone/>
              </a:pPr>
              <a:t>33</a:t>
            </a:fld>
            <a:endParaRPr lang="en-US" altLang="en-US" sz="1400"/>
          </a:p>
        </p:txBody>
      </p:sp>
    </p:spTree>
    <p:extLst>
      <p:ext uri="{BB962C8B-B14F-4D97-AF65-F5344CB8AC3E}">
        <p14:creationId xmlns:p14="http://schemas.microsoft.com/office/powerpoint/2010/main" val="73943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6021">
                                            <p:txEl>
                                              <p:pRg st="0" end="0"/>
                                            </p:txEl>
                                          </p:spTgt>
                                        </p:tgtEl>
                                        <p:attrNameLst>
                                          <p:attrName>style.visibility</p:attrName>
                                        </p:attrNameLst>
                                      </p:cBhvr>
                                      <p:to>
                                        <p:strVal val="visible"/>
                                      </p:to>
                                    </p:set>
                                    <p:anim calcmode="lin" valueType="num">
                                      <p:cBhvr additive="base">
                                        <p:cTn id="18" dur="500" fill="hold"/>
                                        <p:tgtEl>
                                          <p:spTgt spid="8602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60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524000" y="796925"/>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b="1">
                <a:solidFill>
                  <a:srgbClr val="00B0F0"/>
                </a:solidFill>
              </a:rPr>
              <a:t>Second Step 	         </a:t>
            </a:r>
            <a:r>
              <a:rPr lang="en-US" altLang="en-US" sz="1800" b="1">
                <a:solidFill>
                  <a:srgbClr val="A7194F"/>
                </a:solidFill>
              </a:rPr>
              <a:t>Designing the study 	   </a:t>
            </a:r>
            <a:r>
              <a:rPr lang="en-US" altLang="en-US" sz="1800" b="1"/>
              <a:t>5. Planning research proposal</a:t>
            </a:r>
          </a:p>
        </p:txBody>
      </p:sp>
      <p:cxnSp>
        <p:nvCxnSpPr>
          <p:cNvPr id="4" name="Düz Ok Bağlayıcısı 3"/>
          <p:cNvCxnSpPr>
            <a:cxnSpLocks noChangeShapeType="1"/>
          </p:cNvCxnSpPr>
          <p:nvPr/>
        </p:nvCxnSpPr>
        <p:spPr bwMode="auto">
          <a:xfrm>
            <a:off x="3216276" y="1052513"/>
            <a:ext cx="792163"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5" name="Düz Ok Bağlayıcısı 4"/>
          <p:cNvCxnSpPr>
            <a:cxnSpLocks noChangeShapeType="1"/>
          </p:cNvCxnSpPr>
          <p:nvPr/>
        </p:nvCxnSpPr>
        <p:spPr bwMode="auto">
          <a:xfrm>
            <a:off x="6311900" y="1052513"/>
            <a:ext cx="863600"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9" name="Dikdörtgen 8"/>
          <p:cNvSpPr>
            <a:spLocks noChangeArrowheads="1"/>
          </p:cNvSpPr>
          <p:nvPr/>
        </p:nvSpPr>
        <p:spPr bwMode="auto">
          <a:xfrm>
            <a:off x="2063751" y="1700214"/>
            <a:ext cx="79930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800"/>
              <a:t>The purpose of any research should be written down. There is no ideal and single format or standard in social researches which includes all the steps of a research. Marketing research plan identifies and thoroughly explains all the steps one by one. Apart from these two issues a plan should include: </a:t>
            </a:r>
          </a:p>
          <a:p>
            <a:pPr algn="just" eaLnBrk="1" hangingPunct="1">
              <a:spcBef>
                <a:spcPct val="0"/>
              </a:spcBef>
              <a:buFontTx/>
              <a:buNone/>
            </a:pPr>
            <a:endParaRPr lang="en-US" altLang="en-US" sz="2800"/>
          </a:p>
        </p:txBody>
      </p:sp>
      <p:sp>
        <p:nvSpPr>
          <p:cNvPr id="10" name="Dikdörtgen 9"/>
          <p:cNvSpPr/>
          <p:nvPr/>
        </p:nvSpPr>
        <p:spPr>
          <a:xfrm>
            <a:off x="2351088" y="5265739"/>
            <a:ext cx="4572000" cy="954087"/>
          </a:xfrm>
          <a:prstGeom prst="rect">
            <a:avLst/>
          </a:prstGeom>
        </p:spPr>
        <p:txBody>
          <a:bodyPr>
            <a:spAutoFit/>
          </a:bodyPr>
          <a:lstStyle/>
          <a:p>
            <a:pPr marL="342900" indent="-342900" algn="just">
              <a:buFontTx/>
              <a:buAutoNum type="arabicParenBoth"/>
              <a:defRPr/>
            </a:pPr>
            <a:r>
              <a:rPr lang="en-US" sz="2800" dirty="0">
                <a:solidFill>
                  <a:srgbClr val="FF0000"/>
                </a:solidFill>
                <a:latin typeface="Arial" pitchFamily="34" charset="0"/>
              </a:rPr>
              <a:t> Research cost and </a:t>
            </a:r>
          </a:p>
          <a:p>
            <a:pPr algn="just" eaLnBrk="1" hangingPunct="1">
              <a:defRPr/>
            </a:pPr>
            <a:r>
              <a:rPr lang="en-US" sz="2800" dirty="0">
                <a:solidFill>
                  <a:srgbClr val="FF0000"/>
                </a:solidFill>
                <a:latin typeface="Arial" pitchFamily="34" charset="0"/>
              </a:rPr>
              <a:t>(2) The time table</a:t>
            </a:r>
            <a:endParaRPr lang="tr-TR" sz="2800" dirty="0">
              <a:solidFill>
                <a:srgbClr val="FF0000"/>
              </a:solidFill>
              <a:latin typeface="Arial" pitchFamily="34" charset="0"/>
            </a:endParaRPr>
          </a:p>
        </p:txBody>
      </p:sp>
      <p:sp>
        <p:nvSpPr>
          <p:cNvPr id="111622" name="Slayt Numarası Yer Tutucusu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D96CC1F4-18C6-7346-B9B8-C7B36A0ABDDD}" type="slidenum">
              <a:rPr lang="en-US" altLang="en-US" sz="1400"/>
              <a:pPr>
                <a:spcBef>
                  <a:spcPct val="0"/>
                </a:spcBef>
                <a:buFontTx/>
                <a:buNone/>
              </a:pPr>
              <a:t>34</a:t>
            </a:fld>
            <a:endParaRPr lang="en-US" altLang="en-US" sz="1400"/>
          </a:p>
        </p:txBody>
      </p:sp>
    </p:spTree>
    <p:extLst>
      <p:ext uri="{BB962C8B-B14F-4D97-AF65-F5344CB8AC3E}">
        <p14:creationId xmlns:p14="http://schemas.microsoft.com/office/powerpoint/2010/main" val="26204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rot="2115245">
            <a:off x="6658081" y="1097189"/>
            <a:ext cx="4144015" cy="1077218"/>
          </a:xfrm>
          <a:prstGeom prst="rect">
            <a:avLst/>
          </a:prstGeom>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tr-TR" sz="3200" i="1" dirty="0" err="1">
                <a:latin typeface="Times New Roman" pitchFamily="18" charset="0"/>
              </a:rPr>
              <a:t>Research</a:t>
            </a:r>
            <a:r>
              <a:rPr lang="tr-TR" sz="3200" i="1" dirty="0">
                <a:latin typeface="Times New Roman" pitchFamily="18" charset="0"/>
              </a:rPr>
              <a:t> </a:t>
            </a:r>
            <a:r>
              <a:rPr lang="tr-TR" sz="3200" i="1" dirty="0" err="1">
                <a:latin typeface="Times New Roman" pitchFamily="18" charset="0"/>
              </a:rPr>
              <a:t>Proposal</a:t>
            </a:r>
            <a:r>
              <a:rPr lang="tr-TR" sz="3200" i="1" dirty="0">
                <a:latin typeface="Times New Roman" pitchFamily="18" charset="0"/>
              </a:rPr>
              <a:t> in </a:t>
            </a:r>
            <a:r>
              <a:rPr lang="tr-TR" sz="3200" i="1" dirty="0" err="1">
                <a:latin typeface="Times New Roman" pitchFamily="18" charset="0"/>
              </a:rPr>
              <a:t>Details</a:t>
            </a:r>
            <a:endParaRPr lang="en-US" sz="3200" i="1" dirty="0">
              <a:latin typeface="Times New Roman" pitchFamily="18" charset="0"/>
            </a:endParaRPr>
          </a:p>
        </p:txBody>
      </p:sp>
      <p:sp>
        <p:nvSpPr>
          <p:cNvPr id="116739" name="Text Box 3"/>
          <p:cNvSpPr txBox="1">
            <a:spLocks noChangeArrowheads="1"/>
          </p:cNvSpPr>
          <p:nvPr/>
        </p:nvSpPr>
        <p:spPr bwMode="auto">
          <a:xfrm>
            <a:off x="1474788" y="44451"/>
            <a:ext cx="8077201" cy="71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5000"/>
              </a:spcBef>
            </a:pPr>
            <a:r>
              <a:rPr lang="en-US" altLang="en-US" sz="2000" b="1">
                <a:solidFill>
                  <a:srgbClr val="0070C0"/>
                </a:solidFill>
                <a:latin typeface="Times New Roman" charset="0"/>
              </a:rPr>
              <a:t>(A) Problem Definition</a:t>
            </a:r>
          </a:p>
          <a:p>
            <a:pPr>
              <a:spcBef>
                <a:spcPct val="5000"/>
              </a:spcBef>
            </a:pPr>
            <a:r>
              <a:rPr lang="en-US" altLang="en-US" sz="2000" b="1">
                <a:solidFill>
                  <a:srgbClr val="0070C0"/>
                </a:solidFill>
                <a:latin typeface="Times New Roman" charset="0"/>
              </a:rPr>
              <a:t>	1. background information</a:t>
            </a:r>
          </a:p>
          <a:p>
            <a:pPr>
              <a:spcBef>
                <a:spcPct val="5000"/>
              </a:spcBef>
            </a:pPr>
            <a:r>
              <a:rPr lang="en-US" altLang="en-US" sz="2000" b="1">
                <a:solidFill>
                  <a:srgbClr val="0070C0"/>
                </a:solidFill>
                <a:latin typeface="Times New Roman" charset="0"/>
              </a:rPr>
              <a:t>	2. decision problem</a:t>
            </a:r>
          </a:p>
          <a:p>
            <a:pPr>
              <a:spcBef>
                <a:spcPct val="5000"/>
              </a:spcBef>
            </a:pPr>
            <a:r>
              <a:rPr lang="en-US" altLang="en-US" sz="2000" b="1">
                <a:solidFill>
                  <a:srgbClr val="0070C0"/>
                </a:solidFill>
                <a:latin typeface="Times New Roman" charset="0"/>
              </a:rPr>
              <a:t>	3. evaluation of alternative research problems</a:t>
            </a:r>
          </a:p>
          <a:p>
            <a:pPr>
              <a:spcBef>
                <a:spcPct val="5000"/>
              </a:spcBef>
            </a:pPr>
            <a:r>
              <a:rPr lang="en-US" altLang="en-US" sz="2000" b="1">
                <a:solidFill>
                  <a:srgbClr val="0070C0"/>
                </a:solidFill>
                <a:latin typeface="Times New Roman" charset="0"/>
              </a:rPr>
              <a:t>	4. research problem(s) to be addressed</a:t>
            </a:r>
          </a:p>
          <a:p>
            <a:pPr>
              <a:spcBef>
                <a:spcPct val="5000"/>
              </a:spcBef>
            </a:pPr>
            <a:r>
              <a:rPr lang="en-US" altLang="en-US" sz="2000" b="1">
                <a:solidFill>
                  <a:srgbClr val="0070C0"/>
                </a:solidFill>
                <a:latin typeface="Times New Roman" charset="0"/>
              </a:rPr>
              <a:t>	5. review:  information needed for decision</a:t>
            </a:r>
          </a:p>
          <a:p>
            <a:pPr>
              <a:spcBef>
                <a:spcPct val="5000"/>
              </a:spcBef>
            </a:pPr>
            <a:r>
              <a:rPr lang="en-US" altLang="en-US" sz="2000" b="1">
                <a:solidFill>
                  <a:srgbClr val="0070C0"/>
                </a:solidFill>
                <a:latin typeface="Times New Roman" charset="0"/>
              </a:rPr>
              <a:t>(B) Research Plan:  Exploratory / Secondary Research</a:t>
            </a:r>
          </a:p>
          <a:p>
            <a:pPr>
              <a:spcBef>
                <a:spcPct val="5000"/>
              </a:spcBef>
            </a:pPr>
            <a:r>
              <a:rPr lang="en-US" altLang="en-US" sz="2000" b="1">
                <a:solidFill>
                  <a:srgbClr val="0070C0"/>
                </a:solidFill>
                <a:latin typeface="Times New Roman" charset="0"/>
              </a:rPr>
              <a:t>	1. purpose</a:t>
            </a:r>
          </a:p>
          <a:p>
            <a:pPr>
              <a:spcBef>
                <a:spcPct val="5000"/>
              </a:spcBef>
            </a:pPr>
            <a:r>
              <a:rPr lang="en-US" altLang="en-US" sz="2000" b="1">
                <a:solidFill>
                  <a:srgbClr val="0070C0"/>
                </a:solidFill>
                <a:latin typeface="Times New Roman" charset="0"/>
              </a:rPr>
              <a:t>	2. methods</a:t>
            </a:r>
          </a:p>
          <a:p>
            <a:pPr>
              <a:spcBef>
                <a:spcPct val="5000"/>
              </a:spcBef>
            </a:pPr>
            <a:r>
              <a:rPr lang="en-US" altLang="en-US" sz="2000" b="1">
                <a:solidFill>
                  <a:srgbClr val="0070C0"/>
                </a:solidFill>
                <a:latin typeface="Times New Roman" charset="0"/>
              </a:rPr>
              <a:t>	3. results</a:t>
            </a:r>
          </a:p>
          <a:p>
            <a:pPr>
              <a:spcBef>
                <a:spcPct val="5000"/>
              </a:spcBef>
            </a:pPr>
            <a:r>
              <a:rPr lang="en-US" altLang="en-US" sz="2000" b="1">
                <a:solidFill>
                  <a:srgbClr val="0070C0"/>
                </a:solidFill>
                <a:latin typeface="Times New Roman" charset="0"/>
              </a:rPr>
              <a:t>(C) Research Plan:  Descriptive Research</a:t>
            </a:r>
          </a:p>
          <a:p>
            <a:pPr>
              <a:spcBef>
                <a:spcPct val="5000"/>
              </a:spcBef>
            </a:pPr>
            <a:r>
              <a:rPr lang="en-US" altLang="en-US" sz="2000" b="1">
                <a:solidFill>
                  <a:srgbClr val="0070C0"/>
                </a:solidFill>
                <a:latin typeface="Times New Roman" charset="0"/>
              </a:rPr>
              <a:t>	1. purpose</a:t>
            </a:r>
          </a:p>
          <a:p>
            <a:pPr>
              <a:spcBef>
                <a:spcPct val="5000"/>
              </a:spcBef>
            </a:pPr>
            <a:r>
              <a:rPr lang="en-US" altLang="en-US" sz="2000" b="1">
                <a:solidFill>
                  <a:srgbClr val="0070C0"/>
                </a:solidFill>
                <a:latin typeface="Times New Roman" charset="0"/>
              </a:rPr>
              <a:t>	2. methods</a:t>
            </a:r>
          </a:p>
          <a:p>
            <a:pPr>
              <a:spcBef>
                <a:spcPct val="5000"/>
              </a:spcBef>
            </a:pPr>
            <a:r>
              <a:rPr lang="en-US" altLang="en-US" sz="2000" b="1">
                <a:solidFill>
                  <a:srgbClr val="0070C0"/>
                </a:solidFill>
                <a:latin typeface="Times New Roman" charset="0"/>
              </a:rPr>
              <a:t>	3. sampling plan</a:t>
            </a:r>
          </a:p>
          <a:p>
            <a:pPr>
              <a:spcBef>
                <a:spcPct val="5000"/>
              </a:spcBef>
            </a:pPr>
            <a:r>
              <a:rPr lang="en-US" altLang="en-US" sz="2000" b="1">
                <a:solidFill>
                  <a:srgbClr val="0070C0"/>
                </a:solidFill>
                <a:latin typeface="Times New Roman" charset="0"/>
              </a:rPr>
              <a:t>	4. data collection forms</a:t>
            </a:r>
          </a:p>
          <a:p>
            <a:pPr>
              <a:spcBef>
                <a:spcPct val="5000"/>
              </a:spcBef>
            </a:pPr>
            <a:r>
              <a:rPr lang="en-US" altLang="en-US" sz="2000" b="1">
                <a:solidFill>
                  <a:srgbClr val="0070C0"/>
                </a:solidFill>
                <a:latin typeface="Times New Roman" charset="0"/>
              </a:rPr>
              <a:t>	5. data collection procedures</a:t>
            </a:r>
          </a:p>
          <a:p>
            <a:pPr>
              <a:spcBef>
                <a:spcPct val="5000"/>
              </a:spcBef>
            </a:pPr>
            <a:r>
              <a:rPr lang="en-US" altLang="en-US" sz="2000" b="1">
                <a:solidFill>
                  <a:srgbClr val="0070C0"/>
                </a:solidFill>
                <a:latin typeface="Times New Roman" charset="0"/>
              </a:rPr>
              <a:t>	6. projected analyses (w/dummy tables for bivariate analyses)</a:t>
            </a:r>
          </a:p>
          <a:p>
            <a:pPr>
              <a:spcBef>
                <a:spcPct val="5000"/>
              </a:spcBef>
            </a:pPr>
            <a:r>
              <a:rPr lang="en-US" altLang="en-US" sz="2000" b="1">
                <a:solidFill>
                  <a:srgbClr val="0070C0"/>
                </a:solidFill>
                <a:latin typeface="Times New Roman" charset="0"/>
              </a:rPr>
              <a:t>	7. expected results</a:t>
            </a:r>
          </a:p>
          <a:p>
            <a:pPr>
              <a:spcBef>
                <a:spcPct val="5000"/>
              </a:spcBef>
            </a:pPr>
            <a:r>
              <a:rPr lang="en-US" altLang="en-US" sz="2000" b="1">
                <a:solidFill>
                  <a:srgbClr val="0070C0"/>
                </a:solidFill>
                <a:latin typeface="Times New Roman" charset="0"/>
              </a:rPr>
              <a:t>	8. limitations</a:t>
            </a:r>
          </a:p>
          <a:p>
            <a:pPr>
              <a:spcBef>
                <a:spcPct val="5000"/>
              </a:spcBef>
            </a:pPr>
            <a:r>
              <a:rPr lang="en-US" altLang="en-US" sz="2000" b="1">
                <a:solidFill>
                  <a:srgbClr val="0070C0"/>
                </a:solidFill>
                <a:latin typeface="Times New Roman" charset="0"/>
              </a:rPr>
              <a:t>(D) Timeframe</a:t>
            </a:r>
          </a:p>
          <a:p>
            <a:pPr>
              <a:spcBef>
                <a:spcPct val="5000"/>
              </a:spcBef>
            </a:pPr>
            <a:r>
              <a:rPr lang="en-US" altLang="en-US" sz="2000" b="1">
                <a:solidFill>
                  <a:srgbClr val="0070C0"/>
                </a:solidFill>
                <a:latin typeface="Times New Roman" charset="0"/>
              </a:rPr>
              <a:t>(E) Cost Estimates</a:t>
            </a:r>
          </a:p>
          <a:p>
            <a:pPr eaLnBrk="1" hangingPunct="1">
              <a:spcBef>
                <a:spcPct val="5000"/>
              </a:spcBef>
            </a:pPr>
            <a:endParaRPr lang="en-US" altLang="en-US" sz="1600">
              <a:latin typeface="Times New Roman" charset="0"/>
            </a:endParaRPr>
          </a:p>
        </p:txBody>
      </p:sp>
      <p:sp>
        <p:nvSpPr>
          <p:cNvPr id="112645"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A6E1E9AA-96E8-FE46-B448-DEC99A203D8D}" type="slidenum">
              <a:rPr lang="en-US" altLang="en-US" sz="1400"/>
              <a:pPr>
                <a:spcBef>
                  <a:spcPct val="0"/>
                </a:spcBef>
                <a:buFontTx/>
                <a:buNone/>
              </a:pPr>
              <a:t>35</a:t>
            </a:fld>
            <a:endParaRPr lang="en-US" altLang="en-US" sz="1400"/>
          </a:p>
        </p:txBody>
      </p:sp>
    </p:spTree>
    <p:extLst>
      <p:ext uri="{BB962C8B-B14F-4D97-AF65-F5344CB8AC3E}">
        <p14:creationId xmlns:p14="http://schemas.microsoft.com/office/powerpoint/2010/main" val="187310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circle(in)">
                                      <p:cBhvr>
                                        <p:cTn id="7" dur="2000"/>
                                        <p:tgtEl>
                                          <p:spTgt spid="116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16739">
                                            <p:txEl>
                                              <p:pRg st="0" end="0"/>
                                            </p:txEl>
                                          </p:spTgt>
                                        </p:tgtEl>
                                        <p:attrNameLst>
                                          <p:attrName>style.visibility</p:attrName>
                                        </p:attrNameLst>
                                      </p:cBhvr>
                                      <p:to>
                                        <p:strVal val="visible"/>
                                      </p:to>
                                    </p:set>
                                    <p:animEffect transition="in" filter="circle(in)">
                                      <p:cBhvr>
                                        <p:cTn id="12" dur="2000"/>
                                        <p:tgtEl>
                                          <p:spTgt spid="116739">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16739">
                                            <p:txEl>
                                              <p:pRg st="1" end="1"/>
                                            </p:txEl>
                                          </p:spTgt>
                                        </p:tgtEl>
                                        <p:attrNameLst>
                                          <p:attrName>style.visibility</p:attrName>
                                        </p:attrNameLst>
                                      </p:cBhvr>
                                      <p:to>
                                        <p:strVal val="visible"/>
                                      </p:to>
                                    </p:set>
                                    <p:animEffect transition="in" filter="circle(in)">
                                      <p:cBhvr>
                                        <p:cTn id="15" dur="2000"/>
                                        <p:tgtEl>
                                          <p:spTgt spid="116739">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16739">
                                            <p:txEl>
                                              <p:pRg st="2" end="2"/>
                                            </p:txEl>
                                          </p:spTgt>
                                        </p:tgtEl>
                                        <p:attrNameLst>
                                          <p:attrName>style.visibility</p:attrName>
                                        </p:attrNameLst>
                                      </p:cBhvr>
                                      <p:to>
                                        <p:strVal val="visible"/>
                                      </p:to>
                                    </p:set>
                                    <p:animEffect transition="in" filter="circle(in)">
                                      <p:cBhvr>
                                        <p:cTn id="18" dur="2000"/>
                                        <p:tgtEl>
                                          <p:spTgt spid="116739">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16739">
                                            <p:txEl>
                                              <p:pRg st="3" end="3"/>
                                            </p:txEl>
                                          </p:spTgt>
                                        </p:tgtEl>
                                        <p:attrNameLst>
                                          <p:attrName>style.visibility</p:attrName>
                                        </p:attrNameLst>
                                      </p:cBhvr>
                                      <p:to>
                                        <p:strVal val="visible"/>
                                      </p:to>
                                    </p:set>
                                    <p:animEffect transition="in" filter="circle(in)">
                                      <p:cBhvr>
                                        <p:cTn id="21" dur="2000"/>
                                        <p:tgtEl>
                                          <p:spTgt spid="116739">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116739">
                                            <p:txEl>
                                              <p:pRg st="4" end="4"/>
                                            </p:txEl>
                                          </p:spTgt>
                                        </p:tgtEl>
                                        <p:attrNameLst>
                                          <p:attrName>style.visibility</p:attrName>
                                        </p:attrNameLst>
                                      </p:cBhvr>
                                      <p:to>
                                        <p:strVal val="visible"/>
                                      </p:to>
                                    </p:set>
                                    <p:animEffect transition="in" filter="circle(in)">
                                      <p:cBhvr>
                                        <p:cTn id="24" dur="2000"/>
                                        <p:tgtEl>
                                          <p:spTgt spid="116739">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116739">
                                            <p:txEl>
                                              <p:pRg st="5" end="5"/>
                                            </p:txEl>
                                          </p:spTgt>
                                        </p:tgtEl>
                                        <p:attrNameLst>
                                          <p:attrName>style.visibility</p:attrName>
                                        </p:attrNameLst>
                                      </p:cBhvr>
                                      <p:to>
                                        <p:strVal val="visible"/>
                                      </p:to>
                                    </p:set>
                                    <p:animEffect transition="in" filter="circle(in)">
                                      <p:cBhvr>
                                        <p:cTn id="27" dur="2000"/>
                                        <p:tgtEl>
                                          <p:spTgt spid="11673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16739">
                                            <p:txEl>
                                              <p:pRg st="6" end="6"/>
                                            </p:txEl>
                                          </p:spTgt>
                                        </p:tgtEl>
                                        <p:attrNameLst>
                                          <p:attrName>style.visibility</p:attrName>
                                        </p:attrNameLst>
                                      </p:cBhvr>
                                      <p:to>
                                        <p:strVal val="visible"/>
                                      </p:to>
                                    </p:set>
                                    <p:animEffect transition="in" filter="barn(inVertical)">
                                      <p:cBhvr>
                                        <p:cTn id="32" dur="500"/>
                                        <p:tgtEl>
                                          <p:spTgt spid="116739">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16739">
                                            <p:txEl>
                                              <p:pRg st="7" end="7"/>
                                            </p:txEl>
                                          </p:spTgt>
                                        </p:tgtEl>
                                        <p:attrNameLst>
                                          <p:attrName>style.visibility</p:attrName>
                                        </p:attrNameLst>
                                      </p:cBhvr>
                                      <p:to>
                                        <p:strVal val="visible"/>
                                      </p:to>
                                    </p:set>
                                    <p:animEffect transition="in" filter="barn(inVertical)">
                                      <p:cBhvr>
                                        <p:cTn id="35" dur="500"/>
                                        <p:tgtEl>
                                          <p:spTgt spid="116739">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16739">
                                            <p:txEl>
                                              <p:pRg st="8" end="8"/>
                                            </p:txEl>
                                          </p:spTgt>
                                        </p:tgtEl>
                                        <p:attrNameLst>
                                          <p:attrName>style.visibility</p:attrName>
                                        </p:attrNameLst>
                                      </p:cBhvr>
                                      <p:to>
                                        <p:strVal val="visible"/>
                                      </p:to>
                                    </p:set>
                                    <p:animEffect transition="in" filter="barn(inVertical)">
                                      <p:cBhvr>
                                        <p:cTn id="38" dur="500"/>
                                        <p:tgtEl>
                                          <p:spTgt spid="116739">
                                            <p:txEl>
                                              <p:pRg st="8" end="8"/>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16739">
                                            <p:txEl>
                                              <p:pRg st="9" end="9"/>
                                            </p:txEl>
                                          </p:spTgt>
                                        </p:tgtEl>
                                        <p:attrNameLst>
                                          <p:attrName>style.visibility</p:attrName>
                                        </p:attrNameLst>
                                      </p:cBhvr>
                                      <p:to>
                                        <p:strVal val="visible"/>
                                      </p:to>
                                    </p:set>
                                    <p:animEffect transition="in" filter="barn(inVertical)">
                                      <p:cBhvr>
                                        <p:cTn id="41" dur="500"/>
                                        <p:tgtEl>
                                          <p:spTgt spid="116739">
                                            <p:txEl>
                                              <p:pRg st="9" end="9"/>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16739">
                                            <p:txEl>
                                              <p:pRg st="10" end="10"/>
                                            </p:txEl>
                                          </p:spTgt>
                                        </p:tgtEl>
                                        <p:attrNameLst>
                                          <p:attrName>style.visibility</p:attrName>
                                        </p:attrNameLst>
                                      </p:cBhvr>
                                      <p:to>
                                        <p:strVal val="visible"/>
                                      </p:to>
                                    </p:set>
                                    <p:animEffect transition="in" filter="wipe(down)">
                                      <p:cBhvr>
                                        <p:cTn id="46" dur="500"/>
                                        <p:tgtEl>
                                          <p:spTgt spid="116739">
                                            <p:txEl>
                                              <p:pRg st="10" end="10"/>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116739">
                                            <p:txEl>
                                              <p:pRg st="11" end="11"/>
                                            </p:txEl>
                                          </p:spTgt>
                                        </p:tgtEl>
                                        <p:attrNameLst>
                                          <p:attrName>style.visibility</p:attrName>
                                        </p:attrNameLst>
                                      </p:cBhvr>
                                      <p:to>
                                        <p:strVal val="visible"/>
                                      </p:to>
                                    </p:set>
                                    <p:animEffect transition="in" filter="wipe(down)">
                                      <p:cBhvr>
                                        <p:cTn id="49" dur="500"/>
                                        <p:tgtEl>
                                          <p:spTgt spid="116739">
                                            <p:txEl>
                                              <p:pRg st="11" end="11"/>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116739">
                                            <p:txEl>
                                              <p:pRg st="12" end="12"/>
                                            </p:txEl>
                                          </p:spTgt>
                                        </p:tgtEl>
                                        <p:attrNameLst>
                                          <p:attrName>style.visibility</p:attrName>
                                        </p:attrNameLst>
                                      </p:cBhvr>
                                      <p:to>
                                        <p:strVal val="visible"/>
                                      </p:to>
                                    </p:set>
                                    <p:animEffect transition="in" filter="wipe(down)">
                                      <p:cBhvr>
                                        <p:cTn id="52" dur="500"/>
                                        <p:tgtEl>
                                          <p:spTgt spid="116739">
                                            <p:txEl>
                                              <p:pRg st="12" end="12"/>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116739">
                                            <p:txEl>
                                              <p:pRg st="13" end="13"/>
                                            </p:txEl>
                                          </p:spTgt>
                                        </p:tgtEl>
                                        <p:attrNameLst>
                                          <p:attrName>style.visibility</p:attrName>
                                        </p:attrNameLst>
                                      </p:cBhvr>
                                      <p:to>
                                        <p:strVal val="visible"/>
                                      </p:to>
                                    </p:set>
                                    <p:animEffect transition="in" filter="wipe(down)">
                                      <p:cBhvr>
                                        <p:cTn id="55" dur="500"/>
                                        <p:tgtEl>
                                          <p:spTgt spid="116739">
                                            <p:txEl>
                                              <p:pRg st="13" end="13"/>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116739">
                                            <p:txEl>
                                              <p:pRg st="14" end="14"/>
                                            </p:txEl>
                                          </p:spTgt>
                                        </p:tgtEl>
                                        <p:attrNameLst>
                                          <p:attrName>style.visibility</p:attrName>
                                        </p:attrNameLst>
                                      </p:cBhvr>
                                      <p:to>
                                        <p:strVal val="visible"/>
                                      </p:to>
                                    </p:set>
                                    <p:animEffect transition="in" filter="wipe(down)">
                                      <p:cBhvr>
                                        <p:cTn id="58" dur="500"/>
                                        <p:tgtEl>
                                          <p:spTgt spid="116739">
                                            <p:txEl>
                                              <p:pRg st="14" end="14"/>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116739">
                                            <p:txEl>
                                              <p:pRg st="15" end="15"/>
                                            </p:txEl>
                                          </p:spTgt>
                                        </p:tgtEl>
                                        <p:attrNameLst>
                                          <p:attrName>style.visibility</p:attrName>
                                        </p:attrNameLst>
                                      </p:cBhvr>
                                      <p:to>
                                        <p:strVal val="visible"/>
                                      </p:to>
                                    </p:set>
                                    <p:animEffect transition="in" filter="wipe(down)">
                                      <p:cBhvr>
                                        <p:cTn id="61" dur="500"/>
                                        <p:tgtEl>
                                          <p:spTgt spid="116739">
                                            <p:txEl>
                                              <p:pRg st="15" end="15"/>
                                            </p:txEl>
                                          </p:spTgt>
                                        </p:tgtEl>
                                      </p:cBhvr>
                                    </p:animEffect>
                                  </p:childTnLst>
                                </p:cTn>
                              </p:par>
                              <p:par>
                                <p:cTn id="62" presetID="22" presetClass="entr" presetSubtype="4" fill="hold" nodeType="withEffect">
                                  <p:stCondLst>
                                    <p:cond delay="0"/>
                                  </p:stCondLst>
                                  <p:childTnLst>
                                    <p:set>
                                      <p:cBhvr>
                                        <p:cTn id="63" dur="1" fill="hold">
                                          <p:stCondLst>
                                            <p:cond delay="0"/>
                                          </p:stCondLst>
                                        </p:cTn>
                                        <p:tgtEl>
                                          <p:spTgt spid="116739">
                                            <p:txEl>
                                              <p:pRg st="16" end="16"/>
                                            </p:txEl>
                                          </p:spTgt>
                                        </p:tgtEl>
                                        <p:attrNameLst>
                                          <p:attrName>style.visibility</p:attrName>
                                        </p:attrNameLst>
                                      </p:cBhvr>
                                      <p:to>
                                        <p:strVal val="visible"/>
                                      </p:to>
                                    </p:set>
                                    <p:animEffect transition="in" filter="wipe(down)">
                                      <p:cBhvr>
                                        <p:cTn id="64" dur="500"/>
                                        <p:tgtEl>
                                          <p:spTgt spid="116739">
                                            <p:txEl>
                                              <p:pRg st="16" end="16"/>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116739">
                                            <p:txEl>
                                              <p:pRg st="17" end="17"/>
                                            </p:txEl>
                                          </p:spTgt>
                                        </p:tgtEl>
                                        <p:attrNameLst>
                                          <p:attrName>style.visibility</p:attrName>
                                        </p:attrNameLst>
                                      </p:cBhvr>
                                      <p:to>
                                        <p:strVal val="visible"/>
                                      </p:to>
                                    </p:set>
                                    <p:animEffect transition="in" filter="wipe(down)">
                                      <p:cBhvr>
                                        <p:cTn id="67" dur="500"/>
                                        <p:tgtEl>
                                          <p:spTgt spid="116739">
                                            <p:txEl>
                                              <p:pRg st="17" end="17"/>
                                            </p:txEl>
                                          </p:spTgt>
                                        </p:tgtEl>
                                      </p:cBhvr>
                                    </p:animEffect>
                                  </p:childTnLst>
                                </p:cTn>
                              </p:par>
                              <p:par>
                                <p:cTn id="68" presetID="22" presetClass="entr" presetSubtype="4" fill="hold" nodeType="withEffect">
                                  <p:stCondLst>
                                    <p:cond delay="0"/>
                                  </p:stCondLst>
                                  <p:childTnLst>
                                    <p:set>
                                      <p:cBhvr>
                                        <p:cTn id="69" dur="1" fill="hold">
                                          <p:stCondLst>
                                            <p:cond delay="0"/>
                                          </p:stCondLst>
                                        </p:cTn>
                                        <p:tgtEl>
                                          <p:spTgt spid="116739">
                                            <p:txEl>
                                              <p:pRg st="18" end="18"/>
                                            </p:txEl>
                                          </p:spTgt>
                                        </p:tgtEl>
                                        <p:attrNameLst>
                                          <p:attrName>style.visibility</p:attrName>
                                        </p:attrNameLst>
                                      </p:cBhvr>
                                      <p:to>
                                        <p:strVal val="visible"/>
                                      </p:to>
                                    </p:set>
                                    <p:animEffect transition="in" filter="wipe(down)">
                                      <p:cBhvr>
                                        <p:cTn id="70" dur="500"/>
                                        <p:tgtEl>
                                          <p:spTgt spid="116739">
                                            <p:txEl>
                                              <p:pRg st="18" end="18"/>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nodeType="clickEffect">
                                  <p:stCondLst>
                                    <p:cond delay="0"/>
                                  </p:stCondLst>
                                  <p:childTnLst>
                                    <p:set>
                                      <p:cBhvr>
                                        <p:cTn id="74" dur="1" fill="hold">
                                          <p:stCondLst>
                                            <p:cond delay="0"/>
                                          </p:stCondLst>
                                        </p:cTn>
                                        <p:tgtEl>
                                          <p:spTgt spid="116739">
                                            <p:txEl>
                                              <p:pRg st="19" end="19"/>
                                            </p:txEl>
                                          </p:spTgt>
                                        </p:tgtEl>
                                        <p:attrNameLst>
                                          <p:attrName>style.visibility</p:attrName>
                                        </p:attrNameLst>
                                      </p:cBhvr>
                                      <p:to>
                                        <p:strVal val="visible"/>
                                      </p:to>
                                    </p:set>
                                    <p:animEffect transition="in" filter="fade">
                                      <p:cBhvr>
                                        <p:cTn id="75" dur="1000"/>
                                        <p:tgtEl>
                                          <p:spTgt spid="116739">
                                            <p:txEl>
                                              <p:pRg st="19" end="19"/>
                                            </p:txEl>
                                          </p:spTgt>
                                        </p:tgtEl>
                                      </p:cBhvr>
                                    </p:animEffect>
                                    <p:anim calcmode="lin" valueType="num">
                                      <p:cBhvr>
                                        <p:cTn id="76" dur="1000" fill="hold"/>
                                        <p:tgtEl>
                                          <p:spTgt spid="116739">
                                            <p:txEl>
                                              <p:pRg st="19" end="19"/>
                                            </p:txEl>
                                          </p:spTgt>
                                        </p:tgtEl>
                                        <p:attrNameLst>
                                          <p:attrName>ppt_x</p:attrName>
                                        </p:attrNameLst>
                                      </p:cBhvr>
                                      <p:tavLst>
                                        <p:tav tm="0">
                                          <p:val>
                                            <p:strVal val="#ppt_x"/>
                                          </p:val>
                                        </p:tav>
                                        <p:tav tm="100000">
                                          <p:val>
                                            <p:strVal val="#ppt_x"/>
                                          </p:val>
                                        </p:tav>
                                      </p:tavLst>
                                    </p:anim>
                                    <p:anim calcmode="lin" valueType="num">
                                      <p:cBhvr>
                                        <p:cTn id="77" dur="1000" fill="hold"/>
                                        <p:tgtEl>
                                          <p:spTgt spid="116739">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6" presetClass="entr" presetSubtype="16" fill="hold" nodeType="clickEffect">
                                  <p:stCondLst>
                                    <p:cond delay="0"/>
                                  </p:stCondLst>
                                  <p:childTnLst>
                                    <p:set>
                                      <p:cBhvr>
                                        <p:cTn id="81" dur="1" fill="hold">
                                          <p:stCondLst>
                                            <p:cond delay="0"/>
                                          </p:stCondLst>
                                        </p:cTn>
                                        <p:tgtEl>
                                          <p:spTgt spid="116739">
                                            <p:txEl>
                                              <p:pRg st="20" end="20"/>
                                            </p:txEl>
                                          </p:spTgt>
                                        </p:tgtEl>
                                        <p:attrNameLst>
                                          <p:attrName>style.visibility</p:attrName>
                                        </p:attrNameLst>
                                      </p:cBhvr>
                                      <p:to>
                                        <p:strVal val="visible"/>
                                      </p:to>
                                    </p:set>
                                    <p:animEffect transition="in" filter="circle(in)">
                                      <p:cBhvr>
                                        <p:cTn id="82" dur="2000"/>
                                        <p:tgtEl>
                                          <p:spTgt spid="116739">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524000" y="796925"/>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b="1">
                <a:solidFill>
                  <a:srgbClr val="00B0F0"/>
                </a:solidFill>
              </a:rPr>
              <a:t>Second Step 	         </a:t>
            </a:r>
            <a:r>
              <a:rPr lang="en-US" altLang="en-US" sz="1800" b="1">
                <a:solidFill>
                  <a:srgbClr val="A7194F"/>
                </a:solidFill>
              </a:rPr>
              <a:t>Designing the study 	   </a:t>
            </a:r>
            <a:r>
              <a:rPr lang="en-US" altLang="en-US" sz="1800" b="1"/>
              <a:t>6. Choosing research method</a:t>
            </a:r>
          </a:p>
        </p:txBody>
      </p:sp>
      <p:sp>
        <p:nvSpPr>
          <p:cNvPr id="4" name="Metin kutusu 3"/>
          <p:cNvSpPr txBox="1">
            <a:spLocks noChangeArrowheads="1"/>
          </p:cNvSpPr>
          <p:nvPr/>
        </p:nvSpPr>
        <p:spPr bwMode="auto">
          <a:xfrm>
            <a:off x="7967664" y="2092325"/>
            <a:ext cx="2016125" cy="400050"/>
          </a:xfrm>
          <a:prstGeom prst="rect">
            <a:avLst/>
          </a:prstGeom>
          <a:solidFill>
            <a:schemeClr val="tx1"/>
          </a:solidFill>
          <a:ln w="38100">
            <a:solidFill>
              <a:schemeClr val="bg1"/>
            </a:solidFill>
            <a:miter lim="800000"/>
            <a:headEnd/>
            <a:tailEnd/>
          </a:ln>
          <a:effectLst>
            <a:outerShdw blurRad="63500" dist="25400" dir="14699927" algn="t" rotWithShape="0">
              <a:srgbClr val="000000">
                <a:alpha val="50000"/>
              </a:srgbClr>
            </a:outerShdw>
          </a:effectLst>
        </p:spPr>
        <p:txBody>
          <a:bodyPr>
            <a:spAutoFit/>
          </a:bodyPr>
          <a:lstStyle/>
          <a:p>
            <a:pPr eaLnBrk="1" hangingPunct="1">
              <a:defRPr/>
            </a:pPr>
            <a:r>
              <a:rPr lang="en-US" sz="2000" dirty="0">
                <a:solidFill>
                  <a:schemeClr val="lt1"/>
                </a:solidFill>
              </a:rPr>
              <a:t>Secondary Data</a:t>
            </a:r>
            <a:endParaRPr lang="tr-TR" sz="2000" dirty="0">
              <a:solidFill>
                <a:schemeClr val="lt1"/>
              </a:solidFill>
            </a:endParaRPr>
          </a:p>
        </p:txBody>
      </p:sp>
      <p:sp>
        <p:nvSpPr>
          <p:cNvPr id="5" name="Metin kutusu 4"/>
          <p:cNvSpPr txBox="1">
            <a:spLocks noChangeArrowheads="1"/>
          </p:cNvSpPr>
          <p:nvPr/>
        </p:nvSpPr>
        <p:spPr bwMode="auto">
          <a:xfrm>
            <a:off x="5303839" y="2092325"/>
            <a:ext cx="2232025" cy="400050"/>
          </a:xfrm>
          <a:prstGeom prst="rect">
            <a:avLst/>
          </a:prstGeom>
          <a:solidFill>
            <a:schemeClr val="tx1"/>
          </a:solidFill>
          <a:ln w="38100">
            <a:solidFill>
              <a:schemeClr val="bg1"/>
            </a:solidFill>
            <a:miter lim="800000"/>
            <a:headEnd/>
            <a:tailEnd/>
          </a:ln>
          <a:effectLst>
            <a:outerShdw blurRad="63500" dist="25400" dir="14699927" algn="t" rotWithShape="0">
              <a:srgbClr val="000000">
                <a:alpha val="50000"/>
              </a:srgbClr>
            </a:outerShdw>
          </a:effectLst>
        </p:spPr>
        <p:txBody>
          <a:bodyPr>
            <a:spAutoFit/>
          </a:bodyPr>
          <a:lstStyle/>
          <a:p>
            <a:pPr eaLnBrk="1" hangingPunct="1">
              <a:defRPr/>
            </a:pPr>
            <a:r>
              <a:rPr lang="en-US" sz="2000" dirty="0">
                <a:solidFill>
                  <a:schemeClr val="lt1"/>
                </a:solidFill>
              </a:rPr>
              <a:t>Elementary Data </a:t>
            </a:r>
            <a:endParaRPr lang="tr-TR" sz="2000" dirty="0">
              <a:solidFill>
                <a:schemeClr val="lt1"/>
              </a:solidFill>
            </a:endParaRPr>
          </a:p>
        </p:txBody>
      </p:sp>
      <p:cxnSp>
        <p:nvCxnSpPr>
          <p:cNvPr id="15" name="Düz Bağlayıcı 14"/>
          <p:cNvCxnSpPr>
            <a:cxnSpLocks noChangeShapeType="1"/>
          </p:cNvCxnSpPr>
          <p:nvPr/>
        </p:nvCxnSpPr>
        <p:spPr bwMode="auto">
          <a:xfrm flipH="1">
            <a:off x="6419851" y="1644650"/>
            <a:ext cx="2555875" cy="0"/>
          </a:xfrm>
          <a:prstGeom prst="line">
            <a:avLst/>
          </a:prstGeom>
          <a:noFill/>
          <a:ln w="38100">
            <a:solidFill>
              <a:srgbClr val="000000"/>
            </a:solidFill>
            <a:round/>
            <a:headEnd/>
            <a:tailEnd/>
          </a:ln>
          <a:effectLst>
            <a:outerShdw blurRad="50800" dist="38100" dir="14699968" algn="t" rotWithShape="0">
              <a:srgbClr val="000000">
                <a:alpha val="59999"/>
              </a:srgbClr>
            </a:outerShdw>
          </a:effectLst>
          <a:extLst>
            <a:ext uri="{909E8E84-426E-40dd-AFC4-6F175D3DCCD1}"/>
          </a:extLst>
        </p:spPr>
      </p:cxnSp>
      <p:cxnSp>
        <p:nvCxnSpPr>
          <p:cNvPr id="17" name="Düz Ok Bağlayıcısı 16"/>
          <p:cNvCxnSpPr>
            <a:cxnSpLocks noChangeShapeType="1"/>
            <a:endCxn id="5" idx="0"/>
          </p:cNvCxnSpPr>
          <p:nvPr/>
        </p:nvCxnSpPr>
        <p:spPr bwMode="auto">
          <a:xfrm>
            <a:off x="6419850" y="1644651"/>
            <a:ext cx="0" cy="447675"/>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25" name="Düz Ok Bağlayıcısı 24"/>
          <p:cNvCxnSpPr>
            <a:cxnSpLocks noChangeShapeType="1"/>
            <a:endCxn id="4" idx="0"/>
          </p:cNvCxnSpPr>
          <p:nvPr/>
        </p:nvCxnSpPr>
        <p:spPr bwMode="auto">
          <a:xfrm>
            <a:off x="8975725" y="1196975"/>
            <a:ext cx="0" cy="895350"/>
          </a:xfrm>
          <a:prstGeom prst="straightConnector1">
            <a:avLst/>
          </a:prstGeom>
          <a:noFill/>
          <a:ln w="38100">
            <a:solidFill>
              <a:srgbClr val="000000"/>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34" name="Düz Ok Bağlayıcısı 33"/>
          <p:cNvCxnSpPr>
            <a:cxnSpLocks noChangeShapeType="1"/>
          </p:cNvCxnSpPr>
          <p:nvPr/>
        </p:nvCxnSpPr>
        <p:spPr bwMode="auto">
          <a:xfrm>
            <a:off x="3216276" y="1052513"/>
            <a:ext cx="792163"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35" name="Düz Ok Bağlayıcısı 34"/>
          <p:cNvCxnSpPr>
            <a:cxnSpLocks noChangeShapeType="1"/>
          </p:cNvCxnSpPr>
          <p:nvPr/>
        </p:nvCxnSpPr>
        <p:spPr bwMode="auto">
          <a:xfrm>
            <a:off x="6275389" y="1052513"/>
            <a:ext cx="973137"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39" name="Bulut 38"/>
          <p:cNvSpPr/>
          <p:nvPr/>
        </p:nvSpPr>
        <p:spPr>
          <a:xfrm>
            <a:off x="4446588" y="3357563"/>
            <a:ext cx="2590800" cy="29575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FF0000"/>
                </a:solidFill>
              </a:rPr>
              <a:t>Collected by us</a:t>
            </a:r>
            <a:endParaRPr lang="tr-TR" b="1" dirty="0">
              <a:solidFill>
                <a:srgbClr val="FF0000"/>
              </a:solidFill>
            </a:endParaRPr>
          </a:p>
        </p:txBody>
      </p:sp>
      <p:sp>
        <p:nvSpPr>
          <p:cNvPr id="40" name="Bulut 39"/>
          <p:cNvSpPr/>
          <p:nvPr/>
        </p:nvSpPr>
        <p:spPr>
          <a:xfrm>
            <a:off x="7680325" y="3357563"/>
            <a:ext cx="2592388" cy="29575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FF0000"/>
                </a:solidFill>
              </a:rPr>
              <a:t>Collected by Somebody else</a:t>
            </a:r>
            <a:endParaRPr lang="tr-TR" b="1" dirty="0">
              <a:solidFill>
                <a:srgbClr val="FF0000"/>
              </a:solidFill>
            </a:endParaRPr>
          </a:p>
        </p:txBody>
      </p:sp>
      <p:sp>
        <p:nvSpPr>
          <p:cNvPr id="41" name="Yukarı Ok 40"/>
          <p:cNvSpPr/>
          <p:nvPr/>
        </p:nvSpPr>
        <p:spPr>
          <a:xfrm>
            <a:off x="6096000" y="2636839"/>
            <a:ext cx="323850" cy="7207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42" name="Yukarı Ok 41"/>
          <p:cNvSpPr/>
          <p:nvPr/>
        </p:nvSpPr>
        <p:spPr>
          <a:xfrm>
            <a:off x="8975725" y="2636839"/>
            <a:ext cx="323850" cy="7207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113677" name="Slayt Numarası Yer Tutucusu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95295312-D5B9-B248-B66F-093D62EC0CA8}" type="slidenum">
              <a:rPr lang="en-US" altLang="en-US" sz="1400"/>
              <a:pPr>
                <a:spcBef>
                  <a:spcPct val="0"/>
                </a:spcBef>
                <a:buFontTx/>
                <a:buNone/>
              </a:pPr>
              <a:t>36</a:t>
            </a:fld>
            <a:endParaRPr lang="en-US" altLang="en-US" sz="1400"/>
          </a:p>
        </p:txBody>
      </p:sp>
    </p:spTree>
    <p:extLst>
      <p:ext uri="{BB962C8B-B14F-4D97-AF65-F5344CB8AC3E}">
        <p14:creationId xmlns:p14="http://schemas.microsoft.com/office/powerpoint/2010/main" val="1362668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circle(in)">
                                      <p:cBhvr>
                                        <p:cTn id="41" dur="2000"/>
                                        <p:tgtEl>
                                          <p:spTgt spid="4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arn(inVertical)">
                                      <p:cBhvr>
                                        <p:cTn id="46" dur="500"/>
                                        <p:tgtEl>
                                          <p:spTgt spid="4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circle(in)">
                                      <p:cBhvr>
                                        <p:cTn id="51" dur="2000"/>
                                        <p:tgtEl>
                                          <p:spTgt spid="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barn(inVertical)">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39" grpId="0" animBg="1"/>
      <p:bldP spid="40" grpId="0" animBg="1"/>
      <p:bldP spid="41" grpId="0" animBg="1"/>
      <p:bldP spid="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
          <p:cNvPicPr>
            <a:picLocks noChangeAspect="1" noChangeArrowheads="1"/>
          </p:cNvPicPr>
          <p:nvPr/>
        </p:nvPicPr>
        <p:blipFill>
          <a:blip r:embed="rId2">
            <a:extLst>
              <a:ext uri="{28A0092B-C50C-407E-A947-70E740481C1C}">
                <a14:useLocalDpi xmlns:a14="http://schemas.microsoft.com/office/drawing/2010/main" val="0"/>
              </a:ext>
            </a:extLst>
          </a:blip>
          <a:srcRect l="124" t="16322" r="20264" b="5559"/>
          <a:stretch>
            <a:fillRect/>
          </a:stretch>
        </p:blipFill>
        <p:spPr bwMode="auto">
          <a:xfrm>
            <a:off x="1565275" y="908050"/>
            <a:ext cx="9139238"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690"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423CE4A9-E0EA-3348-82C9-9D3C302CFB54}" type="slidenum">
              <a:rPr lang="en-US" altLang="en-US" sz="1400"/>
              <a:pPr>
                <a:spcBef>
                  <a:spcPct val="0"/>
                </a:spcBef>
                <a:buFontTx/>
                <a:buNone/>
              </a:pPr>
              <a:t>37</a:t>
            </a:fld>
            <a:endParaRPr lang="en-US" altLang="en-US" sz="1400"/>
          </a:p>
        </p:txBody>
      </p:sp>
    </p:spTree>
    <p:extLst>
      <p:ext uri="{BB962C8B-B14F-4D97-AF65-F5344CB8AC3E}">
        <p14:creationId xmlns:p14="http://schemas.microsoft.com/office/powerpoint/2010/main" val="1607783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487488" y="796925"/>
            <a:ext cx="914400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b="1">
                <a:solidFill>
                  <a:srgbClr val="00B0F0"/>
                </a:solidFill>
              </a:rPr>
              <a:t>Second Step 	         </a:t>
            </a:r>
            <a:r>
              <a:rPr lang="en-US" altLang="en-US" sz="1800" b="1">
                <a:solidFill>
                  <a:srgbClr val="A7194F"/>
                </a:solidFill>
              </a:rPr>
              <a:t>Designing the study 	   </a:t>
            </a:r>
            <a:r>
              <a:rPr lang="en-US" altLang="en-US" sz="1800" b="1"/>
              <a:t>7. Selecting sampling method</a:t>
            </a:r>
          </a:p>
        </p:txBody>
      </p:sp>
      <p:pic>
        <p:nvPicPr>
          <p:cNvPr id="4" name="Resim 3"/>
          <p:cNvPicPr>
            <a:picLocks noChangeAspect="1" noChangeArrowheads="1"/>
          </p:cNvPicPr>
          <p:nvPr/>
        </p:nvPicPr>
        <p:blipFill>
          <a:blip r:embed="rId2">
            <a:extLst>
              <a:ext uri="{28A0092B-C50C-407E-A947-70E740481C1C}">
                <a14:useLocalDpi xmlns:a14="http://schemas.microsoft.com/office/drawing/2010/main" val="0"/>
              </a:ext>
            </a:extLst>
          </a:blip>
          <a:srcRect l="19676" t="17352" r="18646" b="18236"/>
          <a:stretch>
            <a:fillRect/>
          </a:stretch>
        </p:blipFill>
        <p:spPr bwMode="auto">
          <a:xfrm>
            <a:off x="2424114" y="2205039"/>
            <a:ext cx="7488237"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şağı Ok 2"/>
          <p:cNvSpPr/>
          <p:nvPr/>
        </p:nvSpPr>
        <p:spPr>
          <a:xfrm>
            <a:off x="7715251" y="1196976"/>
            <a:ext cx="1368425" cy="10080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cxnSp>
        <p:nvCxnSpPr>
          <p:cNvPr id="6" name="Düz Ok Bağlayıcısı 5"/>
          <p:cNvCxnSpPr>
            <a:cxnSpLocks noChangeShapeType="1"/>
          </p:cNvCxnSpPr>
          <p:nvPr/>
        </p:nvCxnSpPr>
        <p:spPr bwMode="auto">
          <a:xfrm>
            <a:off x="3216276" y="981075"/>
            <a:ext cx="792163"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7" name="Düz Ok Bağlayıcısı 6"/>
          <p:cNvCxnSpPr>
            <a:cxnSpLocks noChangeShapeType="1"/>
          </p:cNvCxnSpPr>
          <p:nvPr/>
        </p:nvCxnSpPr>
        <p:spPr bwMode="auto">
          <a:xfrm>
            <a:off x="6311901" y="1000125"/>
            <a:ext cx="936625"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115718" name="Slayt Numarası Yer Tutucusu 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9AB21879-8391-DD4E-9E77-47B7B1413C76}" type="slidenum">
              <a:rPr lang="en-US" altLang="en-US" sz="1400"/>
              <a:pPr>
                <a:spcBef>
                  <a:spcPct val="0"/>
                </a:spcBef>
                <a:buFontTx/>
                <a:buNone/>
              </a:pPr>
              <a:t>38</a:t>
            </a:fld>
            <a:endParaRPr lang="en-US" altLang="en-US" sz="1400"/>
          </a:p>
        </p:txBody>
      </p:sp>
    </p:spTree>
    <p:extLst>
      <p:ext uri="{BB962C8B-B14F-4D97-AF65-F5344CB8AC3E}">
        <p14:creationId xmlns:p14="http://schemas.microsoft.com/office/powerpoint/2010/main" val="237663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1703389"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t>Third Step</a:t>
            </a:r>
          </a:p>
        </p:txBody>
      </p:sp>
      <p:sp>
        <p:nvSpPr>
          <p:cNvPr id="3" name="Metin kutusu 2"/>
          <p:cNvSpPr txBox="1">
            <a:spLocks noChangeArrowheads="1"/>
          </p:cNvSpPr>
          <p:nvPr/>
        </p:nvSpPr>
        <p:spPr bwMode="auto">
          <a:xfrm>
            <a:off x="4511675" y="80962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a:t>Implementing </a:t>
            </a:r>
          </a:p>
          <a:p>
            <a:pPr eaLnBrk="1" hangingPunct="1">
              <a:spcBef>
                <a:spcPct val="0"/>
              </a:spcBef>
              <a:buFontTx/>
              <a:buNone/>
            </a:pPr>
            <a:r>
              <a:rPr lang="en-US" altLang="en-US" sz="2000"/>
              <a:t>the study</a:t>
            </a:r>
          </a:p>
        </p:txBody>
      </p:sp>
      <p:sp>
        <p:nvSpPr>
          <p:cNvPr id="4" name="Metin kutusu 3"/>
          <p:cNvSpPr txBox="1"/>
          <p:nvPr/>
        </p:nvSpPr>
        <p:spPr>
          <a:xfrm>
            <a:off x="7896225" y="947738"/>
            <a:ext cx="2520950"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8. Collecting data</a:t>
            </a:r>
          </a:p>
        </p:txBody>
      </p:sp>
      <p:cxnSp>
        <p:nvCxnSpPr>
          <p:cNvPr id="5" name="Düz Ok Bağlayıcısı 4"/>
          <p:cNvCxnSpPr>
            <a:cxnSpLocks noChangeShapeType="1"/>
          </p:cNvCxnSpPr>
          <p:nvPr/>
        </p:nvCxnSpPr>
        <p:spPr bwMode="auto">
          <a:xfrm>
            <a:off x="3503613" y="1163638"/>
            <a:ext cx="792162"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6" name="Düz Ok Bağlayıcısı 5"/>
          <p:cNvCxnSpPr>
            <a:cxnSpLocks noChangeShapeType="1"/>
          </p:cNvCxnSpPr>
          <p:nvPr/>
        </p:nvCxnSpPr>
        <p:spPr bwMode="auto">
          <a:xfrm>
            <a:off x="6743701" y="1127125"/>
            <a:ext cx="792163"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7" name="Dikdörtgen 6"/>
          <p:cNvSpPr>
            <a:spLocks noChangeArrowheads="1"/>
          </p:cNvSpPr>
          <p:nvPr/>
        </p:nvSpPr>
        <p:spPr bwMode="auto">
          <a:xfrm>
            <a:off x="1919289" y="1997076"/>
            <a:ext cx="84978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000"/>
              <a:t>Data collection usually takes place early on in an improvement project, and is often formalised through a </a:t>
            </a:r>
            <a:r>
              <a:rPr lang="en-US" altLang="en-US" sz="2000">
                <a:hlinkClick r:id="rId2" tooltip="Data collection plan"/>
              </a:rPr>
              <a:t>data collection plan</a:t>
            </a:r>
            <a:r>
              <a:rPr lang="en-US" altLang="en-US" sz="2000"/>
              <a:t> which often contains the following activity:</a:t>
            </a:r>
            <a:endParaRPr lang="tr-TR" altLang="en-US" sz="2000"/>
          </a:p>
          <a:p>
            <a:pPr algn="just" eaLnBrk="1" hangingPunct="1">
              <a:spcBef>
                <a:spcPct val="0"/>
              </a:spcBef>
              <a:buFontTx/>
              <a:buNone/>
            </a:pPr>
            <a:endParaRPr lang="en-US" altLang="en-US" sz="2000"/>
          </a:p>
          <a:p>
            <a:pPr algn="just" eaLnBrk="1" hangingPunct="1">
              <a:spcBef>
                <a:spcPct val="0"/>
              </a:spcBef>
              <a:buFontTx/>
              <a:buNone/>
            </a:pPr>
            <a:r>
              <a:rPr lang="en-US" altLang="en-US" sz="2000">
                <a:solidFill>
                  <a:srgbClr val="FF0000"/>
                </a:solidFill>
              </a:rPr>
              <a:t>1. Pre collection activity — agree on goals, target data, definitions, methods</a:t>
            </a:r>
          </a:p>
          <a:p>
            <a:pPr algn="just" eaLnBrk="1" hangingPunct="1">
              <a:spcBef>
                <a:spcPct val="0"/>
              </a:spcBef>
              <a:buFontTx/>
              <a:buNone/>
            </a:pPr>
            <a:r>
              <a:rPr lang="en-US" altLang="en-US" sz="2000">
                <a:solidFill>
                  <a:srgbClr val="008000"/>
                </a:solidFill>
              </a:rPr>
              <a:t>2. Collection — data collections</a:t>
            </a:r>
          </a:p>
          <a:p>
            <a:pPr algn="just" eaLnBrk="1" hangingPunct="1">
              <a:spcBef>
                <a:spcPct val="0"/>
              </a:spcBef>
              <a:buFontTx/>
              <a:buNone/>
            </a:pPr>
            <a:r>
              <a:rPr lang="en-US" altLang="en-US" sz="2000"/>
              <a:t>3. </a:t>
            </a:r>
            <a:r>
              <a:rPr lang="en-US" altLang="en-US" sz="2000">
                <a:solidFill>
                  <a:srgbClr val="7030A0"/>
                </a:solidFill>
              </a:rPr>
              <a:t>Present Findings — usually involves some form of sorting</a:t>
            </a:r>
            <a:r>
              <a:rPr lang="en-US" altLang="en-US" sz="2000" baseline="30000">
                <a:solidFill>
                  <a:srgbClr val="7030A0"/>
                </a:solidFill>
                <a:hlinkClick r:id="rId3"/>
              </a:rPr>
              <a:t>[2]</a:t>
            </a:r>
            <a:r>
              <a:rPr lang="en-US" altLang="en-US" sz="2000">
                <a:solidFill>
                  <a:srgbClr val="7030A0"/>
                </a:solidFill>
              </a:rPr>
              <a:t> analysis and/or presentation</a:t>
            </a:r>
            <a:r>
              <a:rPr lang="en-US" altLang="en-US" sz="2000"/>
              <a:t>.</a:t>
            </a:r>
          </a:p>
        </p:txBody>
      </p:sp>
      <p:sp>
        <p:nvSpPr>
          <p:cNvPr id="8" name="Dikdörtgen 7"/>
          <p:cNvSpPr>
            <a:spLocks noChangeArrowheads="1"/>
          </p:cNvSpPr>
          <p:nvPr/>
        </p:nvSpPr>
        <p:spPr bwMode="auto">
          <a:xfrm>
            <a:off x="1919289" y="4965700"/>
            <a:ext cx="83534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000"/>
              <a:t>Other main types of collection include </a:t>
            </a:r>
            <a:r>
              <a:rPr lang="en-US" altLang="en-US" sz="2000">
                <a:hlinkClick r:id="rId4" tooltip="Census"/>
              </a:rPr>
              <a:t>census</a:t>
            </a:r>
            <a:r>
              <a:rPr lang="en-US" altLang="en-US" sz="2000"/>
              <a:t>, </a:t>
            </a:r>
            <a:r>
              <a:rPr lang="en-US" altLang="en-US" sz="2000">
                <a:hlinkClick r:id="rId5" tooltip="Sample survey"/>
              </a:rPr>
              <a:t>sample survey</a:t>
            </a:r>
            <a:r>
              <a:rPr lang="en-US" altLang="en-US" sz="2000"/>
              <a:t>, and </a:t>
            </a:r>
            <a:r>
              <a:rPr lang="en-US" altLang="en-US" sz="2000">
                <a:hlinkClick r:id="rId6" tooltip="Administrative by-product (page does not exist)"/>
              </a:rPr>
              <a:t>administrative by-product</a:t>
            </a:r>
            <a:r>
              <a:rPr lang="en-US" altLang="en-US" sz="2000"/>
              <a:t> and each with their respective advantages and disadvantages. A census refers to data collection about everyone or everything in a group or </a:t>
            </a:r>
            <a:r>
              <a:rPr lang="en-US" altLang="en-US" sz="2000">
                <a:hlinkClick r:id="rId7" tooltip="Population (statistics)"/>
              </a:rPr>
              <a:t>statistical population</a:t>
            </a:r>
            <a:r>
              <a:rPr lang="en-US" altLang="en-US" sz="2000"/>
              <a:t> and has advantages such as accuracy and detail, and disadvantages such as cost and time</a:t>
            </a:r>
            <a:endParaRPr lang="tr-TR" altLang="en-US" sz="2000"/>
          </a:p>
        </p:txBody>
      </p:sp>
      <p:sp>
        <p:nvSpPr>
          <p:cNvPr id="116744" name="Slayt Numarası Yer Tutucusu 10"/>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2868B294-5352-D444-ACC9-3B7EFA75C220}" type="slidenum">
              <a:rPr lang="en-US" altLang="en-US" sz="1400"/>
              <a:pPr>
                <a:spcBef>
                  <a:spcPct val="0"/>
                </a:spcBef>
                <a:buFontTx/>
                <a:buNone/>
              </a:pPr>
              <a:t>39</a:t>
            </a:fld>
            <a:endParaRPr lang="en-US" altLang="en-US" sz="1400"/>
          </a:p>
        </p:txBody>
      </p:sp>
    </p:spTree>
    <p:extLst>
      <p:ext uri="{BB962C8B-B14F-4D97-AF65-F5344CB8AC3E}">
        <p14:creationId xmlns:p14="http://schemas.microsoft.com/office/powerpoint/2010/main" val="9355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 calcmode="lin" valueType="num">
                                      <p:cBhvr additive="base">
                                        <p:cTn id="3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 calcmode="lin" valueType="num">
                                      <p:cBhvr additive="base">
                                        <p:cTn id="4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1000"/>
                                        <p:tgtEl>
                                          <p:spTgt spid="7">
                                            <p:txEl>
                                              <p:pRg st="4" end="4"/>
                                            </p:txEl>
                                          </p:spTgt>
                                        </p:tgtEl>
                                      </p:cBhvr>
                                    </p:animEffect>
                                    <p:anim calcmode="lin" valueType="num">
                                      <p:cBhvr>
                                        <p:cTn id="4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2063750" y="260351"/>
            <a:ext cx="82804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a:solidFill>
                  <a:srgbClr val="7030A0"/>
                </a:solidFill>
              </a:rPr>
              <a:t>At the other extreme</a:t>
            </a:r>
            <a:r>
              <a:rPr lang="en-US" altLang="en-US"/>
              <a:t> is a decentralised structure</a:t>
            </a:r>
            <a:r>
              <a:rPr lang="tr-TR" altLang="en-US"/>
              <a:t> </a:t>
            </a:r>
            <a:r>
              <a:rPr lang="en-US" altLang="en-US"/>
              <a:t>in which the marketing research function is organised along divisional lines,</a:t>
            </a:r>
            <a:r>
              <a:rPr lang="tr-TR" altLang="en-US"/>
              <a:t> </a:t>
            </a:r>
            <a:r>
              <a:rPr lang="en-US" altLang="en-US"/>
              <a:t>allowing specific and focused</a:t>
            </a:r>
            <a:r>
              <a:rPr lang="tr-TR" altLang="en-US"/>
              <a:t> </a:t>
            </a:r>
            <a:r>
              <a:rPr lang="en-US" altLang="en-US"/>
              <a:t>expertise to be developed but without the breadth of</a:t>
            </a:r>
            <a:r>
              <a:rPr lang="tr-TR" altLang="en-US"/>
              <a:t> </a:t>
            </a:r>
            <a:r>
              <a:rPr lang="en-US" altLang="en-US"/>
              <a:t>experience that may lie in a</a:t>
            </a:r>
            <a:r>
              <a:rPr lang="tr-TR" altLang="en-US"/>
              <a:t> </a:t>
            </a:r>
            <a:r>
              <a:rPr lang="en-US" altLang="en-US"/>
              <a:t>centralised team. </a:t>
            </a:r>
          </a:p>
          <a:p>
            <a:pPr algn="just" eaLnBrk="1" hangingPunct="1">
              <a:spcBef>
                <a:spcPct val="0"/>
              </a:spcBef>
              <a:buFontTx/>
              <a:buNone/>
            </a:pPr>
            <a:endParaRPr lang="en-US" altLang="en-US"/>
          </a:p>
          <a:p>
            <a:pPr algn="just" eaLnBrk="1" hangingPunct="1">
              <a:spcBef>
                <a:spcPct val="0"/>
              </a:spcBef>
              <a:buFontTx/>
              <a:buNone/>
            </a:pPr>
            <a:r>
              <a:rPr lang="en-US" altLang="en-US"/>
              <a:t>In a decentralised scheme, the company</a:t>
            </a:r>
            <a:r>
              <a:rPr lang="tr-TR" altLang="en-US"/>
              <a:t> </a:t>
            </a:r>
            <a:r>
              <a:rPr lang="en-US" altLang="en-US"/>
              <a:t>may be organised into</a:t>
            </a:r>
            <a:r>
              <a:rPr lang="tr-TR" altLang="en-US"/>
              <a:t> </a:t>
            </a:r>
            <a:r>
              <a:rPr lang="en-US" altLang="en-US"/>
              <a:t>divisions by products, customers or geographical regions, with</a:t>
            </a:r>
            <a:r>
              <a:rPr lang="tr-TR" altLang="en-US"/>
              <a:t> </a:t>
            </a:r>
            <a:r>
              <a:rPr lang="en-US" altLang="en-US"/>
              <a:t>marketing research personnel assigned to the various divisions.</a:t>
            </a:r>
            <a:endParaRPr lang="tr-TR" altLang="en-US"/>
          </a:p>
        </p:txBody>
      </p:sp>
      <p:sp>
        <p:nvSpPr>
          <p:cNvPr id="80898"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116C8AF0-490D-CA4D-969F-4323054EBCC9}" type="slidenum">
              <a:rPr lang="en-US" altLang="en-US" sz="1400"/>
              <a:pPr>
                <a:spcBef>
                  <a:spcPct val="0"/>
                </a:spcBef>
                <a:buFontTx/>
                <a:buNone/>
              </a:pPr>
              <a:t>4</a:t>
            </a:fld>
            <a:endParaRPr lang="en-US" altLang="en-US" sz="1400"/>
          </a:p>
        </p:txBody>
      </p:sp>
    </p:spTree>
    <p:extLst>
      <p:ext uri="{BB962C8B-B14F-4D97-AF65-F5344CB8AC3E}">
        <p14:creationId xmlns:p14="http://schemas.microsoft.com/office/powerpoint/2010/main" val="189022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1703389"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t>Third Step</a:t>
            </a:r>
          </a:p>
        </p:txBody>
      </p:sp>
      <p:sp>
        <p:nvSpPr>
          <p:cNvPr id="3" name="Metin kutusu 2"/>
          <p:cNvSpPr txBox="1">
            <a:spLocks noChangeArrowheads="1"/>
          </p:cNvSpPr>
          <p:nvPr/>
        </p:nvSpPr>
        <p:spPr bwMode="auto">
          <a:xfrm>
            <a:off x="4511675" y="80962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a:t>Implementing </a:t>
            </a:r>
          </a:p>
          <a:p>
            <a:pPr eaLnBrk="1" hangingPunct="1">
              <a:spcBef>
                <a:spcPct val="0"/>
              </a:spcBef>
              <a:buFontTx/>
              <a:buNone/>
            </a:pPr>
            <a:r>
              <a:rPr lang="en-US" altLang="en-US" sz="2000"/>
              <a:t>the study</a:t>
            </a:r>
          </a:p>
        </p:txBody>
      </p:sp>
      <p:sp>
        <p:nvSpPr>
          <p:cNvPr id="4" name="Metin kutusu 3"/>
          <p:cNvSpPr txBox="1"/>
          <p:nvPr/>
        </p:nvSpPr>
        <p:spPr>
          <a:xfrm>
            <a:off x="7896225" y="947738"/>
            <a:ext cx="2520950"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9. Classifying data</a:t>
            </a:r>
          </a:p>
        </p:txBody>
      </p:sp>
      <p:cxnSp>
        <p:nvCxnSpPr>
          <p:cNvPr id="5" name="Düz Ok Bağlayıcısı 4"/>
          <p:cNvCxnSpPr>
            <a:cxnSpLocks noChangeShapeType="1"/>
          </p:cNvCxnSpPr>
          <p:nvPr/>
        </p:nvCxnSpPr>
        <p:spPr bwMode="auto">
          <a:xfrm>
            <a:off x="3503613" y="1163638"/>
            <a:ext cx="792162"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6" name="Düz Ok Bağlayıcısı 5"/>
          <p:cNvCxnSpPr>
            <a:cxnSpLocks noChangeShapeType="1"/>
          </p:cNvCxnSpPr>
          <p:nvPr/>
        </p:nvCxnSpPr>
        <p:spPr bwMode="auto">
          <a:xfrm>
            <a:off x="6743701" y="1127125"/>
            <a:ext cx="792163"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7" name="Metin kutusu 6"/>
          <p:cNvSpPr txBox="1">
            <a:spLocks noChangeArrowheads="1"/>
          </p:cNvSpPr>
          <p:nvPr/>
        </p:nvSpPr>
        <p:spPr bwMode="auto">
          <a:xfrm>
            <a:off x="2135189" y="2420939"/>
            <a:ext cx="82819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400"/>
              <a:t>Data can be classify by using some statistical package programs such as SPSS, SAS, MINITAB. EXCEL also can be used for this purpose. Filtration or verification of data is also a part of data classification. Any mistake in data entering may cause a big analysis problem.</a:t>
            </a:r>
            <a:endParaRPr lang="tr-TR" altLang="en-US" sz="2400"/>
          </a:p>
        </p:txBody>
      </p:sp>
      <p:pic>
        <p:nvPicPr>
          <p:cNvPr id="400386" name="Picture 2" descr="http://markbrooks.typepad.com/.a/6a01156fbeecf2970c0133f1b9b92b970b-200w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4427538"/>
            <a:ext cx="324008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8" name="Slayt Numarası Yer Tutucusu 9"/>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24C699E6-4B89-1C41-8DCD-EBEF2DC4761F}" type="slidenum">
              <a:rPr lang="en-US" altLang="en-US" sz="1400"/>
              <a:pPr>
                <a:spcBef>
                  <a:spcPct val="0"/>
                </a:spcBef>
                <a:buFontTx/>
                <a:buNone/>
              </a:pPr>
              <a:t>40</a:t>
            </a:fld>
            <a:endParaRPr lang="en-US" altLang="en-US" sz="1400"/>
          </a:p>
        </p:txBody>
      </p:sp>
    </p:spTree>
    <p:extLst>
      <p:ext uri="{BB962C8B-B14F-4D97-AF65-F5344CB8AC3E}">
        <p14:creationId xmlns:p14="http://schemas.microsoft.com/office/powerpoint/2010/main" val="34018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nodeType="clickEffect">
                                  <p:stCondLst>
                                    <p:cond delay="0"/>
                                  </p:stCondLst>
                                  <p:childTnLst>
                                    <p:set>
                                      <p:cBhvr>
                                        <p:cTn id="27" dur="1" fill="hold">
                                          <p:stCondLst>
                                            <p:cond delay="0"/>
                                          </p:stCondLst>
                                        </p:cTn>
                                        <p:tgtEl>
                                          <p:spTgt spid="400386"/>
                                        </p:tgtEl>
                                        <p:attrNameLst>
                                          <p:attrName>style.visibility</p:attrName>
                                        </p:attrNameLst>
                                      </p:cBhvr>
                                      <p:to>
                                        <p:strVal val="visible"/>
                                      </p:to>
                                    </p:set>
                                    <p:animEffect transition="in" filter="wipe(down)">
                                      <p:cBhvr>
                                        <p:cTn id="28" dur="580">
                                          <p:stCondLst>
                                            <p:cond delay="0"/>
                                          </p:stCondLst>
                                        </p:cTn>
                                        <p:tgtEl>
                                          <p:spTgt spid="400386"/>
                                        </p:tgtEl>
                                      </p:cBhvr>
                                    </p:animEffect>
                                    <p:anim calcmode="lin" valueType="num">
                                      <p:cBhvr>
                                        <p:cTn id="29" dur="1822" tmFilter="0,0; 0.14,0.36; 0.43,0.73; 0.71,0.91; 1.0,1.0">
                                          <p:stCondLst>
                                            <p:cond delay="0"/>
                                          </p:stCondLst>
                                        </p:cTn>
                                        <p:tgtEl>
                                          <p:spTgt spid="40038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0038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0038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0038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00386"/>
                                        </p:tgtEl>
                                        <p:attrNameLst>
                                          <p:attrName>ppt_y</p:attrName>
                                        </p:attrNameLst>
                                      </p:cBhvr>
                                      <p:tavLst>
                                        <p:tav tm="0" fmla="#ppt_y-sin(pi*$)/81">
                                          <p:val>
                                            <p:fltVal val="0"/>
                                          </p:val>
                                        </p:tav>
                                        <p:tav tm="100000">
                                          <p:val>
                                            <p:fltVal val="1"/>
                                          </p:val>
                                        </p:tav>
                                      </p:tavLst>
                                    </p:anim>
                                    <p:animScale>
                                      <p:cBhvr>
                                        <p:cTn id="34" dur="26">
                                          <p:stCondLst>
                                            <p:cond delay="650"/>
                                          </p:stCondLst>
                                        </p:cTn>
                                        <p:tgtEl>
                                          <p:spTgt spid="400386"/>
                                        </p:tgtEl>
                                      </p:cBhvr>
                                      <p:to x="100000" y="60000"/>
                                    </p:animScale>
                                    <p:animScale>
                                      <p:cBhvr>
                                        <p:cTn id="35" dur="166" decel="50000">
                                          <p:stCondLst>
                                            <p:cond delay="676"/>
                                          </p:stCondLst>
                                        </p:cTn>
                                        <p:tgtEl>
                                          <p:spTgt spid="400386"/>
                                        </p:tgtEl>
                                      </p:cBhvr>
                                      <p:to x="100000" y="100000"/>
                                    </p:animScale>
                                    <p:animScale>
                                      <p:cBhvr>
                                        <p:cTn id="36" dur="26">
                                          <p:stCondLst>
                                            <p:cond delay="1312"/>
                                          </p:stCondLst>
                                        </p:cTn>
                                        <p:tgtEl>
                                          <p:spTgt spid="400386"/>
                                        </p:tgtEl>
                                      </p:cBhvr>
                                      <p:to x="100000" y="80000"/>
                                    </p:animScale>
                                    <p:animScale>
                                      <p:cBhvr>
                                        <p:cTn id="37" dur="166" decel="50000">
                                          <p:stCondLst>
                                            <p:cond delay="1338"/>
                                          </p:stCondLst>
                                        </p:cTn>
                                        <p:tgtEl>
                                          <p:spTgt spid="400386"/>
                                        </p:tgtEl>
                                      </p:cBhvr>
                                      <p:to x="100000" y="100000"/>
                                    </p:animScale>
                                    <p:animScale>
                                      <p:cBhvr>
                                        <p:cTn id="38" dur="26">
                                          <p:stCondLst>
                                            <p:cond delay="1642"/>
                                          </p:stCondLst>
                                        </p:cTn>
                                        <p:tgtEl>
                                          <p:spTgt spid="400386"/>
                                        </p:tgtEl>
                                      </p:cBhvr>
                                      <p:to x="100000" y="90000"/>
                                    </p:animScale>
                                    <p:animScale>
                                      <p:cBhvr>
                                        <p:cTn id="39" dur="166" decel="50000">
                                          <p:stCondLst>
                                            <p:cond delay="1668"/>
                                          </p:stCondLst>
                                        </p:cTn>
                                        <p:tgtEl>
                                          <p:spTgt spid="400386"/>
                                        </p:tgtEl>
                                      </p:cBhvr>
                                      <p:to x="100000" y="100000"/>
                                    </p:animScale>
                                    <p:animScale>
                                      <p:cBhvr>
                                        <p:cTn id="40" dur="26">
                                          <p:stCondLst>
                                            <p:cond delay="1808"/>
                                          </p:stCondLst>
                                        </p:cTn>
                                        <p:tgtEl>
                                          <p:spTgt spid="400386"/>
                                        </p:tgtEl>
                                      </p:cBhvr>
                                      <p:to x="100000" y="95000"/>
                                    </p:animScale>
                                    <p:animScale>
                                      <p:cBhvr>
                                        <p:cTn id="41" dur="166" decel="50000">
                                          <p:stCondLst>
                                            <p:cond delay="1834"/>
                                          </p:stCondLst>
                                        </p:cTn>
                                        <p:tgtEl>
                                          <p:spTgt spid="40038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4511675" y="80962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a:t>Implementing </a:t>
            </a:r>
          </a:p>
          <a:p>
            <a:pPr eaLnBrk="1" hangingPunct="1">
              <a:spcBef>
                <a:spcPct val="0"/>
              </a:spcBef>
              <a:buFontTx/>
              <a:buNone/>
            </a:pPr>
            <a:r>
              <a:rPr lang="en-US" altLang="en-US" sz="2000"/>
              <a:t>the study</a:t>
            </a:r>
          </a:p>
        </p:txBody>
      </p:sp>
      <p:sp>
        <p:nvSpPr>
          <p:cNvPr id="3" name="Metin kutusu 2"/>
          <p:cNvSpPr txBox="1"/>
          <p:nvPr/>
        </p:nvSpPr>
        <p:spPr>
          <a:xfrm>
            <a:off x="7896225" y="947738"/>
            <a:ext cx="2520950"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10. Analyzing data </a:t>
            </a:r>
          </a:p>
        </p:txBody>
      </p:sp>
      <p:cxnSp>
        <p:nvCxnSpPr>
          <p:cNvPr id="4" name="Düz Ok Bağlayıcısı 3"/>
          <p:cNvCxnSpPr>
            <a:cxnSpLocks noChangeShapeType="1"/>
          </p:cNvCxnSpPr>
          <p:nvPr/>
        </p:nvCxnSpPr>
        <p:spPr bwMode="auto">
          <a:xfrm>
            <a:off x="3503613" y="1163638"/>
            <a:ext cx="792162"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5" name="Düz Ok Bağlayıcısı 4"/>
          <p:cNvCxnSpPr>
            <a:cxnSpLocks noChangeShapeType="1"/>
          </p:cNvCxnSpPr>
          <p:nvPr/>
        </p:nvCxnSpPr>
        <p:spPr bwMode="auto">
          <a:xfrm>
            <a:off x="6743701" y="1127125"/>
            <a:ext cx="792163"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6" name="Metin kutusu 5"/>
          <p:cNvSpPr txBox="1">
            <a:spLocks noChangeArrowheads="1"/>
          </p:cNvSpPr>
          <p:nvPr/>
        </p:nvSpPr>
        <p:spPr bwMode="auto">
          <a:xfrm>
            <a:off x="1703389"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t>Third Step</a:t>
            </a:r>
          </a:p>
        </p:txBody>
      </p:sp>
      <p:sp>
        <p:nvSpPr>
          <p:cNvPr id="7" name="Dikdörtgen 6"/>
          <p:cNvSpPr>
            <a:spLocks noChangeArrowheads="1"/>
          </p:cNvSpPr>
          <p:nvPr/>
        </p:nvSpPr>
        <p:spPr bwMode="auto">
          <a:xfrm>
            <a:off x="1703389" y="1773238"/>
            <a:ext cx="8713787"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000" b="1"/>
              <a:t>Analysis of data</a:t>
            </a:r>
            <a:r>
              <a:rPr lang="en-US" altLang="en-US" sz="2000"/>
              <a:t> is a process of inspecting, cleaning, transforming, and modeling </a:t>
            </a:r>
            <a:r>
              <a:rPr lang="en-US" altLang="en-US" sz="2000" b="1">
                <a:hlinkClick r:id="rId2" tooltip="Data"/>
              </a:rPr>
              <a:t>data</a:t>
            </a:r>
            <a:r>
              <a:rPr lang="en-US" altLang="en-US" sz="2000"/>
              <a:t> with the goal of discovering useful </a:t>
            </a:r>
            <a:r>
              <a:rPr lang="en-US" altLang="en-US" sz="2000">
                <a:hlinkClick r:id="rId3" tooltip="Information"/>
              </a:rPr>
              <a:t>information</a:t>
            </a:r>
            <a:r>
              <a:rPr lang="en-US" altLang="en-US" sz="2000"/>
              <a:t>, suggesting conclusions, and supporting decision making. Data analysis has multiple facets and approaches, encompassing diverse techniques under a variety of names, in different business, science, and social science domains.</a:t>
            </a:r>
            <a:endParaRPr lang="tr-TR" altLang="en-US" sz="2000"/>
          </a:p>
        </p:txBody>
      </p:sp>
      <p:sp>
        <p:nvSpPr>
          <p:cNvPr id="8" name="Metin kutusu 7"/>
          <p:cNvSpPr txBox="1"/>
          <p:nvPr/>
        </p:nvSpPr>
        <p:spPr>
          <a:xfrm>
            <a:off x="3611564" y="3573464"/>
            <a:ext cx="5221287" cy="3138487"/>
          </a:xfrm>
          <a:prstGeom prst="rect">
            <a:avLst/>
          </a:prstGeom>
          <a:noFill/>
        </p:spPr>
        <p:txBody>
          <a:bodyPr>
            <a:spAutoFit/>
          </a:bodyPr>
          <a:lstStyle/>
          <a:p>
            <a:pPr algn="ctr" eaLnBrk="1" hangingPunct="1">
              <a:defRPr/>
            </a:pPr>
            <a:r>
              <a:rPr lang="en-US" b="1" dirty="0">
                <a:solidFill>
                  <a:srgbClr val="C00000"/>
                </a:solidFill>
                <a:latin typeface="Arial" pitchFamily="34" charset="0"/>
              </a:rPr>
              <a:t>Some statistical techniques use in analyzing data:</a:t>
            </a:r>
          </a:p>
          <a:p>
            <a:pPr eaLnBrk="1" hangingPunct="1">
              <a:defRPr/>
            </a:pPr>
            <a:endParaRPr lang="en-US" b="1" dirty="0">
              <a:latin typeface="Arial" pitchFamily="34" charset="0"/>
            </a:endParaRPr>
          </a:p>
          <a:p>
            <a:pPr marL="285750" indent="-285750">
              <a:buFontTx/>
              <a:buChar char="-"/>
              <a:defRPr/>
            </a:pPr>
            <a:r>
              <a:rPr lang="en-US" b="1" dirty="0">
                <a:solidFill>
                  <a:srgbClr val="FF0000"/>
                </a:solidFill>
                <a:latin typeface="Arial" pitchFamily="34" charset="0"/>
              </a:rPr>
              <a:t>Chi square</a:t>
            </a:r>
          </a:p>
          <a:p>
            <a:pPr marL="285750" indent="-285750">
              <a:buFontTx/>
              <a:buChar char="-"/>
              <a:defRPr/>
            </a:pPr>
            <a:r>
              <a:rPr lang="en-US" b="1" dirty="0">
                <a:solidFill>
                  <a:srgbClr val="FFC000"/>
                </a:solidFill>
                <a:latin typeface="Arial" pitchFamily="34" charset="0"/>
              </a:rPr>
              <a:t>Regression</a:t>
            </a:r>
          </a:p>
          <a:p>
            <a:pPr marL="285750" indent="-285750">
              <a:buFontTx/>
              <a:buChar char="-"/>
              <a:defRPr/>
            </a:pPr>
            <a:r>
              <a:rPr lang="en-US" b="1" dirty="0">
                <a:solidFill>
                  <a:srgbClr val="92D050"/>
                </a:solidFill>
                <a:latin typeface="Arial" pitchFamily="34" charset="0"/>
              </a:rPr>
              <a:t>Correlation</a:t>
            </a:r>
          </a:p>
          <a:p>
            <a:pPr marL="285750" indent="-285750">
              <a:buFontTx/>
              <a:buChar char="-"/>
              <a:defRPr/>
            </a:pPr>
            <a:r>
              <a:rPr lang="en-US" b="1" dirty="0">
                <a:solidFill>
                  <a:srgbClr val="00B050"/>
                </a:solidFill>
                <a:latin typeface="Arial" pitchFamily="34" charset="0"/>
              </a:rPr>
              <a:t>Variance</a:t>
            </a:r>
          </a:p>
          <a:p>
            <a:pPr marL="285750" indent="-285750">
              <a:buFontTx/>
              <a:buChar char="-"/>
              <a:defRPr/>
            </a:pPr>
            <a:r>
              <a:rPr lang="en-US" b="1" dirty="0">
                <a:solidFill>
                  <a:srgbClr val="00B0F0"/>
                </a:solidFill>
                <a:latin typeface="Arial" pitchFamily="34" charset="0"/>
              </a:rPr>
              <a:t>Discriminant</a:t>
            </a:r>
          </a:p>
          <a:p>
            <a:pPr marL="285750" indent="-285750">
              <a:buFontTx/>
              <a:buChar char="-"/>
              <a:defRPr/>
            </a:pPr>
            <a:r>
              <a:rPr lang="en-US" b="1" dirty="0">
                <a:solidFill>
                  <a:srgbClr val="0070C0"/>
                </a:solidFill>
                <a:latin typeface="Arial" pitchFamily="34" charset="0"/>
              </a:rPr>
              <a:t>Cluster</a:t>
            </a:r>
          </a:p>
          <a:p>
            <a:pPr marL="285750" indent="-285750">
              <a:buFontTx/>
              <a:buChar char="-"/>
              <a:defRPr/>
            </a:pPr>
            <a:r>
              <a:rPr lang="en-US" b="1" dirty="0">
                <a:solidFill>
                  <a:srgbClr val="002060"/>
                </a:solidFill>
                <a:latin typeface="Arial" pitchFamily="34" charset="0"/>
              </a:rPr>
              <a:t>Conjoint</a:t>
            </a:r>
          </a:p>
          <a:p>
            <a:pPr marL="285750" indent="-285750">
              <a:buFontTx/>
              <a:buChar char="-"/>
              <a:defRPr/>
            </a:pPr>
            <a:r>
              <a:rPr lang="en-US" b="1" dirty="0">
                <a:solidFill>
                  <a:srgbClr val="A7194F"/>
                </a:solidFill>
                <a:latin typeface="Arial" pitchFamily="34" charset="0"/>
              </a:rPr>
              <a:t>Multidimensional scaling</a:t>
            </a:r>
            <a:endParaRPr lang="tr-TR" b="1" dirty="0">
              <a:solidFill>
                <a:srgbClr val="A7194F"/>
              </a:solidFill>
              <a:latin typeface="Arial" pitchFamily="34" charset="0"/>
            </a:endParaRPr>
          </a:p>
        </p:txBody>
      </p:sp>
      <p:sp>
        <p:nvSpPr>
          <p:cNvPr id="118792" name="Slayt Numarası Yer Tutucusu 10"/>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F2D179D2-0981-824E-8020-F2DC47AA38B1}" type="slidenum">
              <a:rPr lang="en-US" altLang="en-US" sz="1400"/>
              <a:pPr>
                <a:spcBef>
                  <a:spcPct val="0"/>
                </a:spcBef>
                <a:buFontTx/>
                <a:buNone/>
              </a:pPr>
              <a:t>41</a:t>
            </a:fld>
            <a:endParaRPr lang="en-US" altLang="en-US" sz="1400"/>
          </a:p>
        </p:txBody>
      </p:sp>
    </p:spTree>
    <p:extLst>
      <p:ext uri="{BB962C8B-B14F-4D97-AF65-F5344CB8AC3E}">
        <p14:creationId xmlns:p14="http://schemas.microsoft.com/office/powerpoint/2010/main" val="83397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 calcmode="lin" valueType="num">
                                      <p:cBhvr additive="base">
                                        <p:cTn id="4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1000"/>
                                        <p:tgtEl>
                                          <p:spTgt spid="8">
                                            <p:txEl>
                                              <p:pRg st="3" end="3"/>
                                            </p:txEl>
                                          </p:spTgt>
                                        </p:tgtEl>
                                      </p:cBhvr>
                                    </p:animEffect>
                                    <p:anim calcmode="lin" valueType="num">
                                      <p:cBhvr>
                                        <p:cTn id="5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 calcmode="lin" valueType="num">
                                      <p:cBhvr additive="base">
                                        <p:cTn id="5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nodeType="clickEffect">
                                  <p:stCondLst>
                                    <p:cond delay="0"/>
                                  </p:stCondLst>
                                  <p:childTnLst>
                                    <p:set>
                                      <p:cBhvr>
                                        <p:cTn id="64" dur="1" fill="hold">
                                          <p:stCondLst>
                                            <p:cond delay="0"/>
                                          </p:stCondLst>
                                        </p:cTn>
                                        <p:tgtEl>
                                          <p:spTgt spid="8">
                                            <p:txEl>
                                              <p:pRg st="5" end="5"/>
                                            </p:txEl>
                                          </p:spTgt>
                                        </p:tgtEl>
                                        <p:attrNameLst>
                                          <p:attrName>style.visibility</p:attrName>
                                        </p:attrNameLst>
                                      </p:cBhvr>
                                      <p:to>
                                        <p:strVal val="visible"/>
                                      </p:to>
                                    </p:set>
                                    <p:animEffect transition="in" filter="wipe(down)">
                                      <p:cBhvr>
                                        <p:cTn id="65" dur="500"/>
                                        <p:tgtEl>
                                          <p:spTgt spid="8">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6" end="6"/>
                                            </p:txEl>
                                          </p:spTgt>
                                        </p:tgtEl>
                                        <p:attrNameLst>
                                          <p:attrName>style.visibility</p:attrName>
                                        </p:attrNameLst>
                                      </p:cBhvr>
                                      <p:to>
                                        <p:strVal val="visible"/>
                                      </p:to>
                                    </p:set>
                                    <p:animEffect transition="in" filter="fade">
                                      <p:cBhvr>
                                        <p:cTn id="70" dur="1000"/>
                                        <p:tgtEl>
                                          <p:spTgt spid="8">
                                            <p:txEl>
                                              <p:pRg st="6" end="6"/>
                                            </p:txEl>
                                          </p:spTgt>
                                        </p:tgtEl>
                                      </p:cBhvr>
                                    </p:animEffect>
                                    <p:anim calcmode="lin" valueType="num">
                                      <p:cBhvr>
                                        <p:cTn id="71"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8">
                                            <p:txEl>
                                              <p:pRg st="7" end="7"/>
                                            </p:txEl>
                                          </p:spTgt>
                                        </p:tgtEl>
                                        <p:attrNameLst>
                                          <p:attrName>style.visibility</p:attrName>
                                        </p:attrNameLst>
                                      </p:cBhvr>
                                      <p:to>
                                        <p:strVal val="visible"/>
                                      </p:to>
                                    </p:set>
                                    <p:anim calcmode="lin" valueType="num">
                                      <p:cBhvr additive="base">
                                        <p:cTn id="7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8">
                                            <p:txEl>
                                              <p:pRg st="8" end="8"/>
                                            </p:txEl>
                                          </p:spTgt>
                                        </p:tgtEl>
                                        <p:attrNameLst>
                                          <p:attrName>style.visibility</p:attrName>
                                        </p:attrNameLst>
                                      </p:cBhvr>
                                      <p:to>
                                        <p:strVal val="visible"/>
                                      </p:to>
                                    </p:set>
                                    <p:animEffect transition="in" filter="wipe(down)">
                                      <p:cBhvr>
                                        <p:cTn id="83" dur="500"/>
                                        <p:tgtEl>
                                          <p:spTgt spid="8">
                                            <p:txEl>
                                              <p:pRg st="8" end="8"/>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8">
                                            <p:txEl>
                                              <p:pRg st="9" end="9"/>
                                            </p:txEl>
                                          </p:spTgt>
                                        </p:tgtEl>
                                        <p:attrNameLst>
                                          <p:attrName>style.visibility</p:attrName>
                                        </p:attrNameLst>
                                      </p:cBhvr>
                                      <p:to>
                                        <p:strVal val="visible"/>
                                      </p:to>
                                    </p:set>
                                    <p:animEffect transition="in" filter="wipe(down)">
                                      <p:cBhvr>
                                        <p:cTn id="8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4511675" y="80962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a:t>Implementing </a:t>
            </a:r>
          </a:p>
          <a:p>
            <a:pPr eaLnBrk="1" hangingPunct="1">
              <a:spcBef>
                <a:spcPct val="0"/>
              </a:spcBef>
              <a:buFontTx/>
              <a:buNone/>
            </a:pPr>
            <a:r>
              <a:rPr lang="en-US" altLang="en-US" sz="2000"/>
              <a:t>the study</a:t>
            </a:r>
          </a:p>
        </p:txBody>
      </p:sp>
      <p:sp>
        <p:nvSpPr>
          <p:cNvPr id="3" name="Metin kutusu 2"/>
          <p:cNvSpPr txBox="1"/>
          <p:nvPr/>
        </p:nvSpPr>
        <p:spPr>
          <a:xfrm>
            <a:off x="7535864" y="947738"/>
            <a:ext cx="3132137"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11. findings interpretation</a:t>
            </a:r>
          </a:p>
        </p:txBody>
      </p:sp>
      <p:cxnSp>
        <p:nvCxnSpPr>
          <p:cNvPr id="4" name="Düz Ok Bağlayıcısı 3"/>
          <p:cNvCxnSpPr>
            <a:cxnSpLocks noChangeShapeType="1"/>
          </p:cNvCxnSpPr>
          <p:nvPr/>
        </p:nvCxnSpPr>
        <p:spPr bwMode="auto">
          <a:xfrm flipV="1">
            <a:off x="3359151" y="1138239"/>
            <a:ext cx="1152525" cy="9525"/>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5" name="Düz Ok Bağlayıcısı 4"/>
          <p:cNvCxnSpPr>
            <a:cxnSpLocks noChangeShapeType="1"/>
          </p:cNvCxnSpPr>
          <p:nvPr/>
        </p:nvCxnSpPr>
        <p:spPr bwMode="auto">
          <a:xfrm>
            <a:off x="6454775" y="1127125"/>
            <a:ext cx="1081088"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6" name="Metin kutusu 5"/>
          <p:cNvSpPr txBox="1">
            <a:spLocks noChangeArrowheads="1"/>
          </p:cNvSpPr>
          <p:nvPr/>
        </p:nvSpPr>
        <p:spPr bwMode="auto">
          <a:xfrm>
            <a:off x="1703389"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t>Third Step</a:t>
            </a:r>
          </a:p>
        </p:txBody>
      </p:sp>
      <p:sp>
        <p:nvSpPr>
          <p:cNvPr id="7" name="Metin kutusu 6"/>
          <p:cNvSpPr txBox="1">
            <a:spLocks noChangeArrowheads="1"/>
          </p:cNvSpPr>
          <p:nvPr/>
        </p:nvSpPr>
        <p:spPr bwMode="auto">
          <a:xfrm>
            <a:off x="1703388" y="3021014"/>
            <a:ext cx="88566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400"/>
              <a:t>Interpretation of the statistical results needs a special ability. Usually the expert who conduct the statistical\ interprets the findings. The interpretation also should be in harmony and parallel with the goal of the research. </a:t>
            </a:r>
            <a:endParaRPr lang="tr-TR" altLang="en-US" sz="2400"/>
          </a:p>
        </p:txBody>
      </p:sp>
      <p:sp>
        <p:nvSpPr>
          <p:cNvPr id="119815" name="Slayt Numarası Yer Tutucusu 9"/>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588B7CA5-68DF-EA42-85D7-5CB2CC6A94ED}" type="slidenum">
              <a:rPr lang="en-US" altLang="en-US" sz="1400"/>
              <a:pPr>
                <a:spcBef>
                  <a:spcPct val="0"/>
                </a:spcBef>
                <a:buFontTx/>
                <a:buNone/>
              </a:pPr>
              <a:t>42</a:t>
            </a:fld>
            <a:endParaRPr lang="en-US" altLang="en-US" sz="1400"/>
          </a:p>
        </p:txBody>
      </p:sp>
    </p:spTree>
    <p:extLst>
      <p:ext uri="{BB962C8B-B14F-4D97-AF65-F5344CB8AC3E}">
        <p14:creationId xmlns:p14="http://schemas.microsoft.com/office/powerpoint/2010/main" val="2664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919288" y="1773238"/>
            <a:ext cx="842486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1800"/>
              <a:t>The entire project should be documented in a written report that addresses the specific research questions identified, describes the approach, research design, data collection and data analysis procedures adopted, and presents the results and major findings. Research findings should be presented in a comprehensible format so that they can be readily used in the decision making process. In addition, an oral presentation to management should be made using tables, figures and graphs to enhance clarity and impact.</a:t>
            </a:r>
            <a:endParaRPr lang="tr-TR" altLang="en-US" sz="1800"/>
          </a:p>
        </p:txBody>
      </p:sp>
      <p:sp>
        <p:nvSpPr>
          <p:cNvPr id="3" name="Metin kutusu 2"/>
          <p:cNvSpPr txBox="1">
            <a:spLocks noChangeArrowheads="1"/>
          </p:cNvSpPr>
          <p:nvPr/>
        </p:nvSpPr>
        <p:spPr bwMode="auto">
          <a:xfrm>
            <a:off x="4511675" y="80962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a:t>Implementing </a:t>
            </a:r>
          </a:p>
          <a:p>
            <a:pPr eaLnBrk="1" hangingPunct="1">
              <a:spcBef>
                <a:spcPct val="0"/>
              </a:spcBef>
              <a:buFontTx/>
              <a:buNone/>
            </a:pPr>
            <a:r>
              <a:rPr lang="en-US" altLang="en-US" sz="2000"/>
              <a:t>the study</a:t>
            </a:r>
          </a:p>
        </p:txBody>
      </p:sp>
      <p:sp>
        <p:nvSpPr>
          <p:cNvPr id="4" name="Metin kutusu 3"/>
          <p:cNvSpPr txBox="1"/>
          <p:nvPr/>
        </p:nvSpPr>
        <p:spPr>
          <a:xfrm>
            <a:off x="7535864" y="947738"/>
            <a:ext cx="3132137"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12. preparing report</a:t>
            </a:r>
          </a:p>
        </p:txBody>
      </p:sp>
      <p:cxnSp>
        <p:nvCxnSpPr>
          <p:cNvPr id="5" name="Düz Ok Bağlayıcısı 4"/>
          <p:cNvCxnSpPr>
            <a:cxnSpLocks noChangeShapeType="1"/>
          </p:cNvCxnSpPr>
          <p:nvPr/>
        </p:nvCxnSpPr>
        <p:spPr bwMode="auto">
          <a:xfrm>
            <a:off x="6454775" y="1127125"/>
            <a:ext cx="1081088"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6" name="Düz Ok Bağlayıcısı 5"/>
          <p:cNvCxnSpPr>
            <a:cxnSpLocks noChangeShapeType="1"/>
          </p:cNvCxnSpPr>
          <p:nvPr/>
        </p:nvCxnSpPr>
        <p:spPr bwMode="auto">
          <a:xfrm flipV="1">
            <a:off x="3359151" y="1138239"/>
            <a:ext cx="1152525" cy="9525"/>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7" name="Metin kutusu 6"/>
          <p:cNvSpPr txBox="1">
            <a:spLocks noChangeArrowheads="1"/>
          </p:cNvSpPr>
          <p:nvPr/>
        </p:nvSpPr>
        <p:spPr bwMode="auto">
          <a:xfrm>
            <a:off x="1703389"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t>Third Step</a:t>
            </a:r>
          </a:p>
        </p:txBody>
      </p:sp>
      <p:pic>
        <p:nvPicPr>
          <p:cNvPr id="397318" name="Picture 6" descr="http://t3.gstatic.com/images?q=tbn:ANd9GcSVXvcGFqdmTNkx2ChimekaCjBY674GXzo3ylozEZrMxnFBQ8B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803650"/>
            <a:ext cx="4500563"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322" name="Picture 10" descr="http://kynanggiaotiep.edu.vn/uploads/images/news/1354766642_news_33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538" y="3836988"/>
            <a:ext cx="4476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1" name="Slayt Numarası Yer Tutucusu 9"/>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6110CC52-9B88-0149-A81E-35ED30C885D1}" type="slidenum">
              <a:rPr lang="en-US" altLang="en-US" sz="1400"/>
              <a:pPr>
                <a:spcBef>
                  <a:spcPct val="0"/>
                </a:spcBef>
                <a:buFontTx/>
                <a:buNone/>
              </a:pPr>
              <a:t>43</a:t>
            </a:fld>
            <a:endParaRPr lang="en-US" altLang="en-US" sz="1400"/>
          </a:p>
        </p:txBody>
      </p:sp>
    </p:spTree>
    <p:extLst>
      <p:ext uri="{BB962C8B-B14F-4D97-AF65-F5344CB8AC3E}">
        <p14:creationId xmlns:p14="http://schemas.microsoft.com/office/powerpoint/2010/main" val="122721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1" presetClass="entr" presetSubtype="0" fill="hold" nodeType="clickEffect">
                                  <p:stCondLst>
                                    <p:cond delay="0"/>
                                  </p:stCondLst>
                                  <p:childTnLst>
                                    <p:set>
                                      <p:cBhvr>
                                        <p:cTn id="39" dur="1" fill="hold">
                                          <p:stCondLst>
                                            <p:cond delay="0"/>
                                          </p:stCondLst>
                                        </p:cTn>
                                        <p:tgtEl>
                                          <p:spTgt spid="397318"/>
                                        </p:tgtEl>
                                        <p:attrNameLst>
                                          <p:attrName>style.visibility</p:attrName>
                                        </p:attrNameLst>
                                      </p:cBhvr>
                                      <p:to>
                                        <p:strVal val="visible"/>
                                      </p:to>
                                    </p:set>
                                    <p:anim calcmode="lin" valueType="num">
                                      <p:cBhvr>
                                        <p:cTn id="40" dur="1000" fill="hold"/>
                                        <p:tgtEl>
                                          <p:spTgt spid="397318"/>
                                        </p:tgtEl>
                                        <p:attrNameLst>
                                          <p:attrName>ppt_w</p:attrName>
                                        </p:attrNameLst>
                                      </p:cBhvr>
                                      <p:tavLst>
                                        <p:tav tm="0">
                                          <p:val>
                                            <p:fltVal val="0"/>
                                          </p:val>
                                        </p:tav>
                                        <p:tav tm="100000">
                                          <p:val>
                                            <p:strVal val="#ppt_w"/>
                                          </p:val>
                                        </p:tav>
                                      </p:tavLst>
                                    </p:anim>
                                    <p:anim calcmode="lin" valueType="num">
                                      <p:cBhvr>
                                        <p:cTn id="41" dur="1000" fill="hold"/>
                                        <p:tgtEl>
                                          <p:spTgt spid="397318"/>
                                        </p:tgtEl>
                                        <p:attrNameLst>
                                          <p:attrName>ppt_h</p:attrName>
                                        </p:attrNameLst>
                                      </p:cBhvr>
                                      <p:tavLst>
                                        <p:tav tm="0">
                                          <p:val>
                                            <p:fltVal val="0"/>
                                          </p:val>
                                        </p:tav>
                                        <p:tav tm="100000">
                                          <p:val>
                                            <p:strVal val="#ppt_h"/>
                                          </p:val>
                                        </p:tav>
                                      </p:tavLst>
                                    </p:anim>
                                    <p:anim calcmode="lin" valueType="num">
                                      <p:cBhvr>
                                        <p:cTn id="42" dur="1000" fill="hold"/>
                                        <p:tgtEl>
                                          <p:spTgt spid="397318"/>
                                        </p:tgtEl>
                                        <p:attrNameLst>
                                          <p:attrName>style.rotation</p:attrName>
                                        </p:attrNameLst>
                                      </p:cBhvr>
                                      <p:tavLst>
                                        <p:tav tm="0">
                                          <p:val>
                                            <p:fltVal val="90"/>
                                          </p:val>
                                        </p:tav>
                                        <p:tav tm="100000">
                                          <p:val>
                                            <p:fltVal val="0"/>
                                          </p:val>
                                        </p:tav>
                                      </p:tavLst>
                                    </p:anim>
                                    <p:animEffect transition="in" filter="fade">
                                      <p:cBhvr>
                                        <p:cTn id="43" dur="1000"/>
                                        <p:tgtEl>
                                          <p:spTgt spid="3973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nodeType="clickEffect">
                                  <p:stCondLst>
                                    <p:cond delay="0"/>
                                  </p:stCondLst>
                                  <p:childTnLst>
                                    <p:set>
                                      <p:cBhvr>
                                        <p:cTn id="47" dur="1" fill="hold">
                                          <p:stCondLst>
                                            <p:cond delay="0"/>
                                          </p:stCondLst>
                                        </p:cTn>
                                        <p:tgtEl>
                                          <p:spTgt spid="397322"/>
                                        </p:tgtEl>
                                        <p:attrNameLst>
                                          <p:attrName>style.visibility</p:attrName>
                                        </p:attrNameLst>
                                      </p:cBhvr>
                                      <p:to>
                                        <p:strVal val="visible"/>
                                      </p:to>
                                    </p:set>
                                    <p:animEffect transition="in" filter="wipe(down)">
                                      <p:cBhvr>
                                        <p:cTn id="48" dur="580">
                                          <p:stCondLst>
                                            <p:cond delay="0"/>
                                          </p:stCondLst>
                                        </p:cTn>
                                        <p:tgtEl>
                                          <p:spTgt spid="397322"/>
                                        </p:tgtEl>
                                      </p:cBhvr>
                                    </p:animEffect>
                                    <p:anim calcmode="lin" valueType="num">
                                      <p:cBhvr>
                                        <p:cTn id="49" dur="1822" tmFilter="0,0; 0.14,0.36; 0.43,0.73; 0.71,0.91; 1.0,1.0">
                                          <p:stCondLst>
                                            <p:cond delay="0"/>
                                          </p:stCondLst>
                                        </p:cTn>
                                        <p:tgtEl>
                                          <p:spTgt spid="39732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9732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9732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9732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97322"/>
                                        </p:tgtEl>
                                        <p:attrNameLst>
                                          <p:attrName>ppt_y</p:attrName>
                                        </p:attrNameLst>
                                      </p:cBhvr>
                                      <p:tavLst>
                                        <p:tav tm="0" fmla="#ppt_y-sin(pi*$)/81">
                                          <p:val>
                                            <p:fltVal val="0"/>
                                          </p:val>
                                        </p:tav>
                                        <p:tav tm="100000">
                                          <p:val>
                                            <p:fltVal val="1"/>
                                          </p:val>
                                        </p:tav>
                                      </p:tavLst>
                                    </p:anim>
                                    <p:animScale>
                                      <p:cBhvr>
                                        <p:cTn id="54" dur="26">
                                          <p:stCondLst>
                                            <p:cond delay="650"/>
                                          </p:stCondLst>
                                        </p:cTn>
                                        <p:tgtEl>
                                          <p:spTgt spid="397322"/>
                                        </p:tgtEl>
                                      </p:cBhvr>
                                      <p:to x="100000" y="60000"/>
                                    </p:animScale>
                                    <p:animScale>
                                      <p:cBhvr>
                                        <p:cTn id="55" dur="166" decel="50000">
                                          <p:stCondLst>
                                            <p:cond delay="676"/>
                                          </p:stCondLst>
                                        </p:cTn>
                                        <p:tgtEl>
                                          <p:spTgt spid="397322"/>
                                        </p:tgtEl>
                                      </p:cBhvr>
                                      <p:to x="100000" y="100000"/>
                                    </p:animScale>
                                    <p:animScale>
                                      <p:cBhvr>
                                        <p:cTn id="56" dur="26">
                                          <p:stCondLst>
                                            <p:cond delay="1312"/>
                                          </p:stCondLst>
                                        </p:cTn>
                                        <p:tgtEl>
                                          <p:spTgt spid="397322"/>
                                        </p:tgtEl>
                                      </p:cBhvr>
                                      <p:to x="100000" y="80000"/>
                                    </p:animScale>
                                    <p:animScale>
                                      <p:cBhvr>
                                        <p:cTn id="57" dur="166" decel="50000">
                                          <p:stCondLst>
                                            <p:cond delay="1338"/>
                                          </p:stCondLst>
                                        </p:cTn>
                                        <p:tgtEl>
                                          <p:spTgt spid="397322"/>
                                        </p:tgtEl>
                                      </p:cBhvr>
                                      <p:to x="100000" y="100000"/>
                                    </p:animScale>
                                    <p:animScale>
                                      <p:cBhvr>
                                        <p:cTn id="58" dur="26">
                                          <p:stCondLst>
                                            <p:cond delay="1642"/>
                                          </p:stCondLst>
                                        </p:cTn>
                                        <p:tgtEl>
                                          <p:spTgt spid="397322"/>
                                        </p:tgtEl>
                                      </p:cBhvr>
                                      <p:to x="100000" y="90000"/>
                                    </p:animScale>
                                    <p:animScale>
                                      <p:cBhvr>
                                        <p:cTn id="59" dur="166" decel="50000">
                                          <p:stCondLst>
                                            <p:cond delay="1668"/>
                                          </p:stCondLst>
                                        </p:cTn>
                                        <p:tgtEl>
                                          <p:spTgt spid="397322"/>
                                        </p:tgtEl>
                                      </p:cBhvr>
                                      <p:to x="100000" y="100000"/>
                                    </p:animScale>
                                    <p:animScale>
                                      <p:cBhvr>
                                        <p:cTn id="60" dur="26">
                                          <p:stCondLst>
                                            <p:cond delay="1808"/>
                                          </p:stCondLst>
                                        </p:cTn>
                                        <p:tgtEl>
                                          <p:spTgt spid="397322"/>
                                        </p:tgtEl>
                                      </p:cBhvr>
                                      <p:to x="100000" y="95000"/>
                                    </p:animScale>
                                    <p:animScale>
                                      <p:cBhvr>
                                        <p:cTn id="61" dur="166" decel="50000">
                                          <p:stCondLst>
                                            <p:cond delay="1834"/>
                                          </p:stCondLst>
                                        </p:cTn>
                                        <p:tgtEl>
                                          <p:spTgt spid="3973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3863976" y="809626"/>
            <a:ext cx="1800225"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a:t>Implementing </a:t>
            </a:r>
          </a:p>
          <a:p>
            <a:pPr eaLnBrk="1" hangingPunct="1">
              <a:spcBef>
                <a:spcPct val="0"/>
              </a:spcBef>
              <a:buFontTx/>
              <a:buNone/>
            </a:pPr>
            <a:r>
              <a:rPr lang="en-US" altLang="en-US" sz="2000"/>
              <a:t>the study</a:t>
            </a:r>
          </a:p>
        </p:txBody>
      </p:sp>
      <p:sp>
        <p:nvSpPr>
          <p:cNvPr id="3" name="Metin kutusu 2"/>
          <p:cNvSpPr txBox="1"/>
          <p:nvPr/>
        </p:nvSpPr>
        <p:spPr>
          <a:xfrm>
            <a:off x="6456364" y="947738"/>
            <a:ext cx="4103687"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13. Implementing the suggestions</a:t>
            </a:r>
          </a:p>
        </p:txBody>
      </p:sp>
      <p:cxnSp>
        <p:nvCxnSpPr>
          <p:cNvPr id="4" name="Düz Ok Bağlayıcısı 3"/>
          <p:cNvCxnSpPr>
            <a:cxnSpLocks noChangeShapeType="1"/>
          </p:cNvCxnSpPr>
          <p:nvPr/>
        </p:nvCxnSpPr>
        <p:spPr bwMode="auto">
          <a:xfrm flipV="1">
            <a:off x="5772150" y="1165225"/>
            <a:ext cx="539750" cy="635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5" name="Düz Ok Bağlayıcısı 4"/>
          <p:cNvCxnSpPr>
            <a:cxnSpLocks noChangeShapeType="1"/>
          </p:cNvCxnSpPr>
          <p:nvPr/>
        </p:nvCxnSpPr>
        <p:spPr bwMode="auto">
          <a:xfrm>
            <a:off x="3071814" y="1127126"/>
            <a:ext cx="720725" cy="11113"/>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6" name="Metin kutusu 5"/>
          <p:cNvSpPr txBox="1">
            <a:spLocks noChangeArrowheads="1"/>
          </p:cNvSpPr>
          <p:nvPr/>
        </p:nvSpPr>
        <p:spPr bwMode="auto">
          <a:xfrm>
            <a:off x="1416051"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t>Third Step</a:t>
            </a:r>
          </a:p>
        </p:txBody>
      </p:sp>
      <p:sp>
        <p:nvSpPr>
          <p:cNvPr id="11" name="Metin kutusu 10"/>
          <p:cNvSpPr txBox="1">
            <a:spLocks noChangeArrowheads="1"/>
          </p:cNvSpPr>
          <p:nvPr/>
        </p:nvSpPr>
        <p:spPr bwMode="auto">
          <a:xfrm>
            <a:off x="2063751" y="1858964"/>
            <a:ext cx="79930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a:t>Actually the main process ends with the 12. phase. Phase 13. and 14. are feedbacks. Sides who are related to the research will start to implement the suggestions which offered in the final report.</a:t>
            </a:r>
            <a:endParaRPr lang="tr-TR" altLang="en-US" sz="2400"/>
          </a:p>
        </p:txBody>
      </p:sp>
      <p:pic>
        <p:nvPicPr>
          <p:cNvPr id="396290" name="Picture 2" descr="http://www.vennersys.co.uk/img/Panel-Implement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3671888"/>
            <a:ext cx="370205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294" name="Picture 6" descr="http://dh0urp3pw3z7s.cloudfront.net/sites/default/files/AGS-Screenshot151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314" y="3724276"/>
            <a:ext cx="3540125"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5" name="Slayt Numarası Yer Tutucusu 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9BFC4FB5-F5ED-5A45-8F8B-D151E66EBF7E}" type="slidenum">
              <a:rPr lang="en-US" altLang="en-US" sz="1400"/>
              <a:pPr>
                <a:spcBef>
                  <a:spcPct val="0"/>
                </a:spcBef>
                <a:buFontTx/>
                <a:buNone/>
              </a:pPr>
              <a:t>44</a:t>
            </a:fld>
            <a:endParaRPr lang="en-US" altLang="en-US" sz="1400"/>
          </a:p>
        </p:txBody>
      </p:sp>
    </p:spTree>
    <p:extLst>
      <p:ext uri="{BB962C8B-B14F-4D97-AF65-F5344CB8AC3E}">
        <p14:creationId xmlns:p14="http://schemas.microsoft.com/office/powerpoint/2010/main" val="1317171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9" dur="2000" fill="hold"/>
                                        <p:tgtEl>
                                          <p:spTgt spid="396290"/>
                                        </p:tgtEl>
                                        <p:attrNameLst>
                                          <p:attrName>ppt_x</p:attrName>
                                          <p:attrName>ppt_y</p:attrName>
                                        </p:attrNameLst>
                                      </p:cBhvr>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32" presetClass="emph" presetSubtype="0" fill="hold" nodeType="clickEffect">
                                  <p:stCondLst>
                                    <p:cond delay="0"/>
                                  </p:stCondLst>
                                  <p:childTnLst>
                                    <p:animRot by="120000">
                                      <p:cBhvr>
                                        <p:cTn id="43" dur="100" fill="hold">
                                          <p:stCondLst>
                                            <p:cond delay="0"/>
                                          </p:stCondLst>
                                        </p:cTn>
                                        <p:tgtEl>
                                          <p:spTgt spid="396294"/>
                                        </p:tgtEl>
                                        <p:attrNameLst>
                                          <p:attrName>r</p:attrName>
                                        </p:attrNameLst>
                                      </p:cBhvr>
                                    </p:animRot>
                                    <p:animRot by="-240000">
                                      <p:cBhvr>
                                        <p:cTn id="44" dur="200" fill="hold">
                                          <p:stCondLst>
                                            <p:cond delay="200"/>
                                          </p:stCondLst>
                                        </p:cTn>
                                        <p:tgtEl>
                                          <p:spTgt spid="396294"/>
                                        </p:tgtEl>
                                        <p:attrNameLst>
                                          <p:attrName>r</p:attrName>
                                        </p:attrNameLst>
                                      </p:cBhvr>
                                    </p:animRot>
                                    <p:animRot by="240000">
                                      <p:cBhvr>
                                        <p:cTn id="45" dur="200" fill="hold">
                                          <p:stCondLst>
                                            <p:cond delay="400"/>
                                          </p:stCondLst>
                                        </p:cTn>
                                        <p:tgtEl>
                                          <p:spTgt spid="396294"/>
                                        </p:tgtEl>
                                        <p:attrNameLst>
                                          <p:attrName>r</p:attrName>
                                        </p:attrNameLst>
                                      </p:cBhvr>
                                    </p:animRot>
                                    <p:animRot by="-240000">
                                      <p:cBhvr>
                                        <p:cTn id="46" dur="200" fill="hold">
                                          <p:stCondLst>
                                            <p:cond delay="600"/>
                                          </p:stCondLst>
                                        </p:cTn>
                                        <p:tgtEl>
                                          <p:spTgt spid="396294"/>
                                        </p:tgtEl>
                                        <p:attrNameLst>
                                          <p:attrName>r</p:attrName>
                                        </p:attrNameLst>
                                      </p:cBhvr>
                                    </p:animRot>
                                    <p:animRot by="120000">
                                      <p:cBhvr>
                                        <p:cTn id="47" dur="200" fill="hold">
                                          <p:stCondLst>
                                            <p:cond delay="800"/>
                                          </p:stCondLst>
                                        </p:cTn>
                                        <p:tgtEl>
                                          <p:spTgt spid="3962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4511675" y="809626"/>
            <a:ext cx="19431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a:t>Implementing </a:t>
            </a:r>
          </a:p>
          <a:p>
            <a:pPr eaLnBrk="1" hangingPunct="1">
              <a:spcBef>
                <a:spcPct val="0"/>
              </a:spcBef>
              <a:buFontTx/>
              <a:buNone/>
            </a:pPr>
            <a:r>
              <a:rPr lang="en-US" altLang="en-US" sz="2000"/>
              <a:t>the study</a:t>
            </a:r>
          </a:p>
        </p:txBody>
      </p:sp>
      <p:sp>
        <p:nvSpPr>
          <p:cNvPr id="3" name="Metin kutusu 2"/>
          <p:cNvSpPr txBox="1"/>
          <p:nvPr/>
        </p:nvSpPr>
        <p:spPr>
          <a:xfrm>
            <a:off x="7535864" y="947738"/>
            <a:ext cx="3132137"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n-US" sz="2000" dirty="0"/>
              <a:t>14. Monitoring the results</a:t>
            </a:r>
          </a:p>
        </p:txBody>
      </p:sp>
      <p:cxnSp>
        <p:nvCxnSpPr>
          <p:cNvPr id="4" name="Düz Ok Bağlayıcısı 3"/>
          <p:cNvCxnSpPr>
            <a:cxnSpLocks noChangeShapeType="1"/>
          </p:cNvCxnSpPr>
          <p:nvPr/>
        </p:nvCxnSpPr>
        <p:spPr bwMode="auto">
          <a:xfrm>
            <a:off x="6454775" y="1127125"/>
            <a:ext cx="1081088" cy="0"/>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cxnSp>
        <p:nvCxnSpPr>
          <p:cNvPr id="5" name="Düz Ok Bağlayıcısı 4"/>
          <p:cNvCxnSpPr>
            <a:cxnSpLocks noChangeShapeType="1"/>
          </p:cNvCxnSpPr>
          <p:nvPr/>
        </p:nvCxnSpPr>
        <p:spPr bwMode="auto">
          <a:xfrm flipV="1">
            <a:off x="3359151" y="1138239"/>
            <a:ext cx="1152525" cy="9525"/>
          </a:xfrm>
          <a:prstGeom prst="straightConnector1">
            <a:avLst/>
          </a:prstGeom>
          <a:noFill/>
          <a:ln w="38100">
            <a:solidFill>
              <a:schemeClr val="accent2"/>
            </a:solidFill>
            <a:round/>
            <a:headEnd/>
            <a:tailEnd type="arrow" w="med" len="med"/>
          </a:ln>
          <a:effectLst>
            <a:outerShdw blurRad="50800" dist="38100" dir="14699968" algn="t" rotWithShape="0">
              <a:srgbClr val="000000">
                <a:alpha val="59999"/>
              </a:srgbClr>
            </a:outerShdw>
          </a:effectLst>
          <a:extLst>
            <a:ext uri="{909E8E84-426E-40dd-AFC4-6F175D3DCCD1}"/>
          </a:extLst>
        </p:spPr>
      </p:cxnSp>
      <p:sp>
        <p:nvSpPr>
          <p:cNvPr id="6" name="Metin kutusu 5"/>
          <p:cNvSpPr txBox="1">
            <a:spLocks noChangeArrowheads="1"/>
          </p:cNvSpPr>
          <p:nvPr/>
        </p:nvSpPr>
        <p:spPr bwMode="auto">
          <a:xfrm>
            <a:off x="1703389" y="852489"/>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t>Third Step</a:t>
            </a:r>
          </a:p>
        </p:txBody>
      </p:sp>
      <p:sp>
        <p:nvSpPr>
          <p:cNvPr id="7" name="Metin kutusu 6"/>
          <p:cNvSpPr txBox="1">
            <a:spLocks noChangeArrowheads="1"/>
          </p:cNvSpPr>
          <p:nvPr/>
        </p:nvSpPr>
        <p:spPr bwMode="auto">
          <a:xfrm>
            <a:off x="2279650" y="1844675"/>
            <a:ext cx="7920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400"/>
              <a:t>The executive managers should monitor the result of the research periodically. Otherwise the result of the research could be useless and needless. </a:t>
            </a:r>
            <a:endParaRPr lang="tr-TR" altLang="en-US" sz="2400"/>
          </a:p>
        </p:txBody>
      </p:sp>
      <p:pic>
        <p:nvPicPr>
          <p:cNvPr id="395266" name="Picture 2" descr="http://petecodella.com/wp-content/uploads/2013/03/search-mag-glas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243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268" name="Picture 4" descr="http://t3.gstatic.com/images?q=tbn:ANd9GcTsg3EX4KCfSOtGE2C1dynbWpEx0cYmAN9pTYN9GAYh5-BDYc_X">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76" y="3570288"/>
            <a:ext cx="33051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9" name="Slayt Numarası Yer Tutucusu 9"/>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47A64E8F-E157-164C-B4A7-FC50E7F1C9B9}" type="slidenum">
              <a:rPr lang="en-US" altLang="en-US" sz="1400"/>
              <a:pPr>
                <a:spcBef>
                  <a:spcPct val="0"/>
                </a:spcBef>
                <a:buFontTx/>
                <a:buNone/>
              </a:pPr>
              <a:t>45</a:t>
            </a:fld>
            <a:endParaRPr lang="en-US" altLang="en-US" sz="1400"/>
          </a:p>
        </p:txBody>
      </p:sp>
    </p:spTree>
    <p:extLst>
      <p:ext uri="{BB962C8B-B14F-4D97-AF65-F5344CB8AC3E}">
        <p14:creationId xmlns:p14="http://schemas.microsoft.com/office/powerpoint/2010/main" val="144489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95266"/>
                                        </p:tgtEl>
                                        <p:attrNameLst>
                                          <p:attrName>style.visibility</p:attrName>
                                        </p:attrNameLst>
                                      </p:cBhvr>
                                      <p:to>
                                        <p:strVal val="visible"/>
                                      </p:to>
                                    </p:set>
                                    <p:anim calcmode="lin" valueType="num">
                                      <p:cBhvr additive="base">
                                        <p:cTn id="40" dur="500" fill="hold"/>
                                        <p:tgtEl>
                                          <p:spTgt spid="395266"/>
                                        </p:tgtEl>
                                        <p:attrNameLst>
                                          <p:attrName>ppt_x</p:attrName>
                                        </p:attrNameLst>
                                      </p:cBhvr>
                                      <p:tavLst>
                                        <p:tav tm="0">
                                          <p:val>
                                            <p:strVal val="#ppt_x"/>
                                          </p:val>
                                        </p:tav>
                                        <p:tav tm="100000">
                                          <p:val>
                                            <p:strVal val="#ppt_x"/>
                                          </p:val>
                                        </p:tav>
                                      </p:tavLst>
                                    </p:anim>
                                    <p:anim calcmode="lin" valueType="num">
                                      <p:cBhvr additive="base">
                                        <p:cTn id="41" dur="500" fill="hold"/>
                                        <p:tgtEl>
                                          <p:spTgt spid="395266"/>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395268"/>
                                        </p:tgtEl>
                                        <p:attrNameLst>
                                          <p:attrName>style.visibility</p:attrName>
                                        </p:attrNameLst>
                                      </p:cBhvr>
                                      <p:to>
                                        <p:strVal val="visible"/>
                                      </p:to>
                                    </p:set>
                                    <p:anim calcmode="lin" valueType="num">
                                      <p:cBhvr additive="base">
                                        <p:cTn id="46" dur="500" fill="hold"/>
                                        <p:tgtEl>
                                          <p:spTgt spid="395268"/>
                                        </p:tgtEl>
                                        <p:attrNameLst>
                                          <p:attrName>ppt_x</p:attrName>
                                        </p:attrNameLst>
                                      </p:cBhvr>
                                      <p:tavLst>
                                        <p:tav tm="0">
                                          <p:val>
                                            <p:strVal val="#ppt_x"/>
                                          </p:val>
                                        </p:tav>
                                        <p:tav tm="100000">
                                          <p:val>
                                            <p:strVal val="#ppt_x"/>
                                          </p:val>
                                        </p:tav>
                                      </p:tavLst>
                                    </p:anim>
                                    <p:anim calcmode="lin" valueType="num">
                                      <p:cBhvr additive="base">
                                        <p:cTn id="47" dur="500" fill="hold"/>
                                        <p:tgtEl>
                                          <p:spTgt spid="395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75720" y="191542"/>
            <a:ext cx="5328592" cy="1077218"/>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en-US" sz="3200" b="1" dirty="0">
                <a:solidFill>
                  <a:srgbClr val="FF0000"/>
                </a:solidFill>
              </a:rPr>
              <a:t>The limitations of </a:t>
            </a:r>
            <a:r>
              <a:rPr lang="tr-TR" sz="3200" b="1" dirty="0" err="1">
                <a:solidFill>
                  <a:srgbClr val="FF0000"/>
                </a:solidFill>
              </a:rPr>
              <a:t>business</a:t>
            </a:r>
            <a:r>
              <a:rPr lang="tr-TR" sz="3200" b="1" dirty="0">
                <a:solidFill>
                  <a:srgbClr val="FF0000"/>
                </a:solidFill>
              </a:rPr>
              <a:t> </a:t>
            </a:r>
            <a:r>
              <a:rPr lang="en-US" sz="3200" b="1" dirty="0">
                <a:solidFill>
                  <a:srgbClr val="FF0000"/>
                </a:solidFill>
              </a:rPr>
              <a:t>research</a:t>
            </a:r>
            <a:endParaRPr lang="tr-TR" sz="3200" b="1" dirty="0">
              <a:solidFill>
                <a:srgbClr val="FF0000"/>
              </a:solidFill>
            </a:endParaRPr>
          </a:p>
        </p:txBody>
      </p:sp>
      <p:sp>
        <p:nvSpPr>
          <p:cNvPr id="99333" name="Dikdörtgen 5"/>
          <p:cNvSpPr>
            <a:spLocks noChangeArrowheads="1"/>
          </p:cNvSpPr>
          <p:nvPr/>
        </p:nvSpPr>
        <p:spPr bwMode="auto">
          <a:xfrm>
            <a:off x="1919289" y="1484313"/>
            <a:ext cx="83534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2400" b="1"/>
              <a:t>1 </a:t>
            </a:r>
            <a:r>
              <a:rPr lang="tr-TR" altLang="en-US" sz="2400" i="1">
                <a:solidFill>
                  <a:srgbClr val="00B050"/>
                </a:solidFill>
              </a:rPr>
              <a:t>Business </a:t>
            </a:r>
            <a:r>
              <a:rPr lang="en-US" altLang="en-US" sz="2400" i="1">
                <a:solidFill>
                  <a:srgbClr val="00B050"/>
                </a:solidFill>
              </a:rPr>
              <a:t>research does not make decisions</a:t>
            </a:r>
            <a:r>
              <a:rPr lang="en-US" altLang="en-US" sz="2400">
                <a:solidFill>
                  <a:srgbClr val="00B050"/>
                </a:solidFill>
              </a:rPr>
              <a:t>. </a:t>
            </a:r>
            <a:r>
              <a:rPr lang="en-US" altLang="en-US" sz="2400"/>
              <a:t>The role of marketing research is not to</a:t>
            </a:r>
            <a:r>
              <a:rPr lang="tr-TR" altLang="en-US" sz="2400"/>
              <a:t> </a:t>
            </a:r>
            <a:r>
              <a:rPr lang="en-US" altLang="en-US" sz="2400"/>
              <a:t>make decisions. Rather, research replaces impressions or a total lack of</a:t>
            </a:r>
            <a:r>
              <a:rPr lang="tr-TR" altLang="en-US" sz="2400"/>
              <a:t> knowledge with pertinent</a:t>
            </a:r>
            <a:r>
              <a:rPr lang="tr-TR" altLang="en-US" sz="1000"/>
              <a:t>(münasip)</a:t>
            </a:r>
            <a:r>
              <a:rPr lang="tr-TR" altLang="en-US" sz="2400"/>
              <a:t>information.</a:t>
            </a:r>
          </a:p>
          <a:p>
            <a:pPr algn="just" eaLnBrk="1" hangingPunct="1">
              <a:spcBef>
                <a:spcPct val="0"/>
              </a:spcBef>
              <a:buFontTx/>
              <a:buNone/>
            </a:pPr>
            <a:endParaRPr lang="tr-TR" altLang="en-US" sz="2400"/>
          </a:p>
          <a:p>
            <a:pPr algn="just" eaLnBrk="1" hangingPunct="1">
              <a:spcBef>
                <a:spcPct val="0"/>
              </a:spcBef>
              <a:buFontTx/>
              <a:buNone/>
            </a:pPr>
            <a:r>
              <a:rPr lang="en-US" altLang="en-US" sz="2400" b="1"/>
              <a:t>2 </a:t>
            </a:r>
            <a:r>
              <a:rPr lang="tr-TR" altLang="en-US" sz="2400" i="1">
                <a:solidFill>
                  <a:srgbClr val="00B050"/>
                </a:solidFill>
              </a:rPr>
              <a:t>Business </a:t>
            </a:r>
            <a:r>
              <a:rPr lang="en-US" altLang="en-US" sz="2400" i="1">
                <a:solidFill>
                  <a:srgbClr val="00B050"/>
                </a:solidFill>
              </a:rPr>
              <a:t>research does not guarantee success</a:t>
            </a:r>
            <a:r>
              <a:rPr lang="en-US" altLang="en-US" sz="2400"/>
              <a:t>. Research, at best, can</a:t>
            </a:r>
            <a:r>
              <a:rPr lang="tr-TR" altLang="en-US" sz="2400"/>
              <a:t> </a:t>
            </a:r>
            <a:r>
              <a:rPr lang="en-US" altLang="en-US" sz="2400"/>
              <a:t>improve the</a:t>
            </a:r>
            <a:r>
              <a:rPr lang="tr-TR" altLang="en-US" sz="2400"/>
              <a:t> probability</a:t>
            </a:r>
            <a:r>
              <a:rPr lang="en-US" altLang="en-US" sz="2400"/>
              <a:t> of making a correct decision. Anyone who expects to eliminate</a:t>
            </a:r>
            <a:r>
              <a:rPr lang="tr-TR" altLang="en-US" sz="2400"/>
              <a:t> </a:t>
            </a:r>
            <a:r>
              <a:rPr lang="en-US" altLang="en-US" sz="2400"/>
              <a:t>the possibility</a:t>
            </a:r>
            <a:r>
              <a:rPr lang="tr-TR" altLang="en-US" sz="2400"/>
              <a:t> </a:t>
            </a:r>
            <a:r>
              <a:rPr lang="en-US" altLang="en-US" sz="2400"/>
              <a:t>of failure by doing research is both unrealistic and likely to be</a:t>
            </a:r>
            <a:r>
              <a:rPr lang="tr-TR" altLang="en-US" sz="2400"/>
              <a:t> </a:t>
            </a:r>
            <a:r>
              <a:rPr lang="en-US" altLang="en-US" sz="2400"/>
              <a:t>disappointed. The</a:t>
            </a:r>
            <a:r>
              <a:rPr lang="tr-TR" altLang="en-US" sz="2400"/>
              <a:t> </a:t>
            </a:r>
            <a:r>
              <a:rPr lang="en-US" altLang="en-US" sz="2400"/>
              <a:t>real value of research can be seen over a long period where</a:t>
            </a:r>
            <a:r>
              <a:rPr lang="tr-TR" altLang="en-US" sz="2400"/>
              <a:t> </a:t>
            </a:r>
            <a:r>
              <a:rPr lang="en-US" altLang="en-US" sz="2400"/>
              <a:t>increasing the percentage</a:t>
            </a:r>
            <a:r>
              <a:rPr lang="tr-TR" altLang="en-US" sz="2400"/>
              <a:t> </a:t>
            </a:r>
            <a:r>
              <a:rPr lang="en-US" altLang="en-US" sz="2400"/>
              <a:t>of good decisions should be manifested in improved bottom-line performance</a:t>
            </a:r>
            <a:r>
              <a:rPr lang="tr-TR" altLang="en-US" sz="2400"/>
              <a:t> </a:t>
            </a:r>
            <a:r>
              <a:rPr lang="en-US" altLang="en-US" sz="2400"/>
              <a:t>and in the occasional revelation that arises from research.</a:t>
            </a:r>
            <a:endParaRPr lang="tr-TR" altLang="en-US" sz="2400"/>
          </a:p>
        </p:txBody>
      </p:sp>
      <p:sp>
        <p:nvSpPr>
          <p:cNvPr id="123909"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84521BC9-71F5-9941-AFAF-190BC9F3A5DE}" type="slidenum">
              <a:rPr lang="en-US" altLang="en-US" sz="1400"/>
              <a:pPr>
                <a:spcBef>
                  <a:spcPct val="0"/>
                </a:spcBef>
                <a:buFontTx/>
                <a:buNone/>
              </a:pPr>
              <a:t>46</a:t>
            </a:fld>
            <a:endParaRPr lang="en-US" altLang="en-US" sz="1400"/>
          </a:p>
        </p:txBody>
      </p:sp>
    </p:spTree>
    <p:extLst>
      <p:ext uri="{BB962C8B-B14F-4D97-AF65-F5344CB8AC3E}">
        <p14:creationId xmlns:p14="http://schemas.microsoft.com/office/powerpoint/2010/main" val="54930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333">
                                            <p:txEl>
                                              <p:pRg st="0" end="0"/>
                                            </p:txEl>
                                          </p:spTgt>
                                        </p:tgtEl>
                                        <p:attrNameLst>
                                          <p:attrName>style.visibility</p:attrName>
                                        </p:attrNameLst>
                                      </p:cBhvr>
                                      <p:to>
                                        <p:strVal val="visible"/>
                                      </p:to>
                                    </p:set>
                                    <p:anim calcmode="lin" valueType="num">
                                      <p:cBhvr additive="base">
                                        <p:cTn id="13" dur="500" fill="hold"/>
                                        <p:tgtEl>
                                          <p:spTgt spid="993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99333">
                                            <p:txEl>
                                              <p:pRg st="2" end="2"/>
                                            </p:txEl>
                                          </p:spTgt>
                                        </p:tgtEl>
                                        <p:attrNameLst>
                                          <p:attrName>style.visibility</p:attrName>
                                        </p:attrNameLst>
                                      </p:cBhvr>
                                      <p:to>
                                        <p:strVal val="visible"/>
                                      </p:to>
                                    </p:set>
                                    <p:animEffect transition="in" filter="fade">
                                      <p:cBhvr>
                                        <p:cTn id="19" dur="1000"/>
                                        <p:tgtEl>
                                          <p:spTgt spid="99333">
                                            <p:txEl>
                                              <p:pRg st="2" end="2"/>
                                            </p:txEl>
                                          </p:spTgt>
                                        </p:tgtEl>
                                      </p:cBhvr>
                                    </p:animEffect>
                                    <p:anim calcmode="lin" valueType="num">
                                      <p:cBhvr>
                                        <p:cTn id="20" dur="1000" fill="hold"/>
                                        <p:tgtEl>
                                          <p:spTgt spid="9933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933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89900" y="836713"/>
            <a:ext cx="8424936" cy="1200329"/>
          </a:xfrm>
          <a:prstGeom prst="rect">
            <a:avLst/>
          </a:prstGeom>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1" hangingPunct="1">
              <a:defRPr/>
            </a:pPr>
            <a:r>
              <a:rPr lang="en-US" sz="3600" b="1" dirty="0">
                <a:solidFill>
                  <a:srgbClr val="FF0000"/>
                </a:solidFill>
              </a:rPr>
              <a:t>Business Research in the Twenty-First Century</a:t>
            </a:r>
            <a:endParaRPr lang="tr-TR" sz="3600" dirty="0">
              <a:solidFill>
                <a:srgbClr val="FF0000"/>
              </a:solidFill>
            </a:endParaRPr>
          </a:p>
        </p:txBody>
      </p:sp>
      <p:pic>
        <p:nvPicPr>
          <p:cNvPr id="406530" name="Picture 2" descr="http://www.carolpaquet.com/images/Contemplation/Ripple-Effect-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6" y="2462213"/>
            <a:ext cx="26955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a:spLocks noChangeArrowheads="1"/>
          </p:cNvSpPr>
          <p:nvPr/>
        </p:nvSpPr>
        <p:spPr bwMode="auto">
          <a:xfrm rot="3282138">
            <a:off x="889000" y="4356100"/>
            <a:ext cx="44529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tr-TR" altLang="en-US" sz="2300" b="1">
                <a:solidFill>
                  <a:srgbClr val="000099"/>
                </a:solidFill>
              </a:rPr>
              <a:t>Communication Technologies</a:t>
            </a:r>
            <a:endParaRPr lang="tr-TR" altLang="en-US" sz="2300">
              <a:solidFill>
                <a:srgbClr val="000099"/>
              </a:solidFill>
            </a:endParaRPr>
          </a:p>
        </p:txBody>
      </p:sp>
      <p:sp>
        <p:nvSpPr>
          <p:cNvPr id="4" name="Dikdörtgen 3"/>
          <p:cNvSpPr>
            <a:spLocks noChangeArrowheads="1"/>
          </p:cNvSpPr>
          <p:nvPr/>
        </p:nvSpPr>
        <p:spPr bwMode="auto">
          <a:xfrm rot="-3138744">
            <a:off x="6568282" y="4102895"/>
            <a:ext cx="4683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tr-TR" altLang="en-US" sz="2400" b="1">
                <a:solidFill>
                  <a:srgbClr val="008000"/>
                </a:solidFill>
              </a:rPr>
              <a:t>Global Business Research</a:t>
            </a:r>
            <a:endParaRPr lang="tr-TR" altLang="en-US" sz="2400">
              <a:solidFill>
                <a:srgbClr val="008000"/>
              </a:solidFill>
            </a:endParaRPr>
          </a:p>
        </p:txBody>
      </p:sp>
      <p:sp>
        <p:nvSpPr>
          <p:cNvPr id="124935" name="Slayt Numarası Yer Tutucusu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26164D49-1FC8-304B-BA89-2378E3DFC040}" type="slidenum">
              <a:rPr lang="en-US" altLang="en-US" sz="1400"/>
              <a:pPr>
                <a:spcBef>
                  <a:spcPct val="0"/>
                </a:spcBef>
                <a:buFontTx/>
                <a:buNone/>
              </a:pPr>
              <a:t>47</a:t>
            </a:fld>
            <a:endParaRPr lang="en-US" altLang="en-US" sz="1400"/>
          </a:p>
        </p:txBody>
      </p:sp>
    </p:spTree>
    <p:extLst>
      <p:ext uri="{BB962C8B-B14F-4D97-AF65-F5344CB8AC3E}">
        <p14:creationId xmlns:p14="http://schemas.microsoft.com/office/powerpoint/2010/main" val="77254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06530"/>
                                        </p:tgtEl>
                                        <p:attrNameLst>
                                          <p:attrName>style.visibility</p:attrName>
                                        </p:attrNameLst>
                                      </p:cBhvr>
                                      <p:to>
                                        <p:strVal val="visible"/>
                                      </p:to>
                                    </p:set>
                                    <p:animEffect transition="in" filter="wipe(down)">
                                      <p:cBhvr>
                                        <p:cTn id="12" dur="500"/>
                                        <p:tgtEl>
                                          <p:spTgt spid="4065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97481" y="548680"/>
            <a:ext cx="4545796" cy="523220"/>
          </a:xfrm>
          <a:prstGeom prst="rect">
            <a:avLst/>
          </a:pr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eaLnBrk="1" hangingPunct="1">
              <a:defRPr/>
            </a:pPr>
            <a:r>
              <a:rPr lang="tr-TR" sz="2800" b="1" dirty="0" err="1">
                <a:solidFill>
                  <a:srgbClr val="000099"/>
                </a:solidFill>
              </a:rPr>
              <a:t>Communication</a:t>
            </a:r>
            <a:r>
              <a:rPr lang="tr-TR" sz="2800" b="1" dirty="0">
                <a:solidFill>
                  <a:srgbClr val="000099"/>
                </a:solidFill>
              </a:rPr>
              <a:t> Technologies</a:t>
            </a:r>
            <a:endParaRPr lang="tr-TR" sz="2800" dirty="0">
              <a:solidFill>
                <a:srgbClr val="000099"/>
              </a:solidFill>
            </a:endParaRPr>
          </a:p>
        </p:txBody>
      </p:sp>
      <p:sp>
        <p:nvSpPr>
          <p:cNvPr id="3" name="Dikdörtgen 2"/>
          <p:cNvSpPr>
            <a:spLocks noChangeArrowheads="1"/>
          </p:cNvSpPr>
          <p:nvPr/>
        </p:nvSpPr>
        <p:spPr bwMode="auto">
          <a:xfrm>
            <a:off x="1631951" y="1346200"/>
            <a:ext cx="8856663" cy="1938338"/>
          </a:xfrm>
          <a:prstGeom prst="rect">
            <a:avLst/>
          </a:prstGeom>
          <a:solidFill>
            <a:schemeClr val="accent2"/>
          </a:solidFill>
          <a:ln w="38100">
            <a:solidFill>
              <a:schemeClr val="bg1"/>
            </a:solidFill>
            <a:miter lim="800000"/>
            <a:headEnd/>
            <a:tailEnd/>
          </a:ln>
          <a:effectLst>
            <a:outerShdw blurRad="63500" dist="25400" dir="14699927" algn="t" rotWithShape="0">
              <a:srgbClr val="000000">
                <a:alpha val="50000"/>
              </a:srgbClr>
            </a:outerShdw>
          </a:effec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defRPr/>
            </a:pPr>
            <a:r>
              <a:rPr lang="en-US" altLang="en-US" sz="2000">
                <a:solidFill>
                  <a:srgbClr val="FFFFFF"/>
                </a:solidFill>
              </a:rPr>
              <a:t>Virtually</a:t>
            </a:r>
            <a:r>
              <a:rPr lang="tr-TR" altLang="en-US" sz="2000">
                <a:solidFill>
                  <a:srgbClr val="FFFFFF"/>
                </a:solidFill>
              </a:rPr>
              <a:t> </a:t>
            </a:r>
            <a:r>
              <a:rPr lang="tr-TR" altLang="en-US" sz="1100">
                <a:solidFill>
                  <a:srgbClr val="FFFFFF"/>
                </a:solidFill>
              </a:rPr>
              <a:t>(fiilen)</a:t>
            </a:r>
            <a:r>
              <a:rPr lang="en-US" altLang="en-US" sz="1100">
                <a:solidFill>
                  <a:srgbClr val="FFFFFF"/>
                </a:solidFill>
              </a:rPr>
              <a:t> </a:t>
            </a:r>
            <a:r>
              <a:rPr lang="en-US" altLang="en-US" sz="2000">
                <a:solidFill>
                  <a:srgbClr val="FFFFFF"/>
                </a:solidFill>
              </a:rPr>
              <a:t>everyone is </a:t>
            </a:r>
            <a:r>
              <a:rPr lang="ja-JP" altLang="en-US" sz="2000">
                <a:solidFill>
                  <a:srgbClr val="FFFFFF"/>
                </a:solidFill>
              </a:rPr>
              <a:t>“</a:t>
            </a:r>
            <a:r>
              <a:rPr lang="en-US" altLang="ja-JP" sz="2000">
                <a:solidFill>
                  <a:srgbClr val="FFFFFF"/>
                </a:solidFill>
              </a:rPr>
              <a:t>connected</a:t>
            </a:r>
            <a:r>
              <a:rPr lang="ja-JP" altLang="en-US" sz="2000">
                <a:solidFill>
                  <a:srgbClr val="FFFFFF"/>
                </a:solidFill>
              </a:rPr>
              <a:t>”</a:t>
            </a:r>
            <a:r>
              <a:rPr lang="en-US" altLang="ja-JP" sz="2000">
                <a:solidFill>
                  <a:srgbClr val="FFFFFF"/>
                </a:solidFill>
              </a:rPr>
              <a:t> today. Increasingly, many people are </a:t>
            </a:r>
            <a:r>
              <a:rPr lang="ja-JP" altLang="en-US" sz="2000">
                <a:solidFill>
                  <a:srgbClr val="FFFFFF"/>
                </a:solidFill>
              </a:rPr>
              <a:t>“</a:t>
            </a:r>
            <a:r>
              <a:rPr lang="en-US" altLang="ja-JP" sz="2000">
                <a:solidFill>
                  <a:srgbClr val="FFFFFF"/>
                </a:solidFill>
              </a:rPr>
              <a:t>connected</a:t>
            </a:r>
            <a:r>
              <a:rPr lang="ja-JP" altLang="en-US" sz="2000">
                <a:solidFill>
                  <a:srgbClr val="FFFFFF"/>
                </a:solidFill>
              </a:rPr>
              <a:t>”</a:t>
            </a:r>
            <a:r>
              <a:rPr lang="en-US" altLang="ja-JP" sz="2000">
                <a:solidFill>
                  <a:srgbClr val="FFFFFF"/>
                </a:solidFill>
              </a:rPr>
              <a:t> nearly all</a:t>
            </a:r>
            <a:r>
              <a:rPr lang="tr-TR" altLang="ja-JP" sz="2000">
                <a:solidFill>
                  <a:srgbClr val="FFFFFF"/>
                </a:solidFill>
              </a:rPr>
              <a:t> </a:t>
            </a:r>
            <a:r>
              <a:rPr lang="en-US" altLang="ja-JP" sz="2000">
                <a:solidFill>
                  <a:srgbClr val="FFFFFF"/>
                </a:solidFill>
              </a:rPr>
              <a:t>the time. Within the lifetime of the typical undergraduate college senior,</a:t>
            </a:r>
            <a:r>
              <a:rPr lang="tr-TR" altLang="ja-JP" sz="2000">
                <a:solidFill>
                  <a:srgbClr val="FFFFFF"/>
                </a:solidFill>
              </a:rPr>
              <a:t> </a:t>
            </a:r>
            <a:r>
              <a:rPr lang="en-US" altLang="ja-JP" sz="2000">
                <a:solidFill>
                  <a:srgbClr val="FFFFFF"/>
                </a:solidFill>
              </a:rPr>
              <a:t>the way information is</a:t>
            </a:r>
            <a:r>
              <a:rPr lang="tr-TR" altLang="ja-JP" sz="2000">
                <a:solidFill>
                  <a:srgbClr val="FFFFFF"/>
                </a:solidFill>
              </a:rPr>
              <a:t> </a:t>
            </a:r>
            <a:r>
              <a:rPr lang="en-US" altLang="ja-JP" sz="2000">
                <a:solidFill>
                  <a:srgbClr val="FFFFFF"/>
                </a:solidFill>
              </a:rPr>
              <a:t>exchanged, stored, and gathered has been revolutionized</a:t>
            </a:r>
            <a:r>
              <a:rPr lang="tr-TR" altLang="ja-JP" sz="2000">
                <a:solidFill>
                  <a:srgbClr val="FFFFFF"/>
                </a:solidFill>
              </a:rPr>
              <a:t> </a:t>
            </a:r>
            <a:r>
              <a:rPr lang="en-US" altLang="ja-JP" sz="2000">
                <a:solidFill>
                  <a:srgbClr val="FFFFFF"/>
                </a:solidFill>
              </a:rPr>
              <a:t>completely. Today, the amount of information</a:t>
            </a:r>
            <a:r>
              <a:rPr lang="tr-TR" altLang="ja-JP" sz="2000">
                <a:solidFill>
                  <a:srgbClr val="FFFFFF"/>
                </a:solidFill>
              </a:rPr>
              <a:t> </a:t>
            </a:r>
            <a:r>
              <a:rPr lang="en-US" altLang="ja-JP" sz="2000">
                <a:solidFill>
                  <a:srgbClr val="FFFFFF"/>
                </a:solidFill>
              </a:rPr>
              <a:t>formally contained in an entire library can rest easily in a single personal computer.</a:t>
            </a:r>
            <a:endParaRPr lang="tr-TR" altLang="en-US" sz="2000">
              <a:solidFill>
                <a:srgbClr val="FFFFFF"/>
              </a:solidFill>
            </a:endParaRPr>
          </a:p>
        </p:txBody>
      </p:sp>
      <p:pic>
        <p:nvPicPr>
          <p:cNvPr id="405506" name="Picture 2" descr="http://www.teknolojioku.com/application/static/data/news/1/1357852671_ceptelefonu.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26988"/>
            <a:ext cx="1368425" cy="136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1631504" y="3212976"/>
            <a:ext cx="8892480" cy="193899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defRPr/>
            </a:pPr>
            <a:r>
              <a:rPr lang="tr-TR" altLang="en-US" sz="2000">
                <a:solidFill>
                  <a:srgbClr val="000000"/>
                </a:solidFill>
              </a:rPr>
              <a:t>Today, we </a:t>
            </a:r>
            <a:r>
              <a:rPr lang="en-US" altLang="en-US" sz="2000">
                <a:solidFill>
                  <a:srgbClr val="000000"/>
                </a:solidFill>
              </a:rPr>
              <a:t>can exchange information from nearly anywhere in the world to nearly anywhere in the world</a:t>
            </a:r>
            <a:r>
              <a:rPr lang="tr-TR" altLang="en-US" sz="2000">
                <a:solidFill>
                  <a:srgbClr val="000000"/>
                </a:solidFill>
              </a:rPr>
              <a:t> </a:t>
            </a:r>
            <a:r>
              <a:rPr lang="en-US" altLang="en-US" sz="2000">
                <a:solidFill>
                  <a:srgbClr val="000000"/>
                </a:solidFill>
              </a:rPr>
              <a:t>almost instantly. Internet connections are now wireless, so one doesn</a:t>
            </a:r>
            <a:r>
              <a:rPr lang="ja-JP" altLang="en-US" sz="2000">
                <a:solidFill>
                  <a:srgbClr val="000000"/>
                </a:solidFill>
              </a:rPr>
              <a:t>’</a:t>
            </a:r>
            <a:r>
              <a:rPr lang="en-US" altLang="ja-JP" sz="2000">
                <a:solidFill>
                  <a:srgbClr val="000000"/>
                </a:solidFill>
              </a:rPr>
              <a:t>t have to be tethered to</a:t>
            </a:r>
            <a:r>
              <a:rPr lang="tr-TR" altLang="ja-JP" sz="2000">
                <a:solidFill>
                  <a:srgbClr val="000000"/>
                </a:solidFill>
              </a:rPr>
              <a:t> </a:t>
            </a:r>
            <a:r>
              <a:rPr lang="en-US" altLang="ja-JP" sz="2000">
                <a:solidFill>
                  <a:srgbClr val="000000"/>
                </a:solidFill>
              </a:rPr>
              <a:t>a wall to access the World Wide Web. Our</a:t>
            </a:r>
            <a:r>
              <a:rPr lang="tr-TR" altLang="ja-JP" sz="2000">
                <a:solidFill>
                  <a:srgbClr val="000000"/>
                </a:solidFill>
              </a:rPr>
              <a:t> </a:t>
            </a:r>
            <a:r>
              <a:rPr lang="en-US" altLang="ja-JP" sz="2000">
                <a:solidFill>
                  <a:srgbClr val="000000"/>
                </a:solidFill>
              </a:rPr>
              <a:t>mobile phones and handheld data devices can be</a:t>
            </a:r>
            <a:r>
              <a:rPr lang="tr-TR" altLang="ja-JP" sz="2000">
                <a:solidFill>
                  <a:srgbClr val="000000"/>
                </a:solidFill>
              </a:rPr>
              <a:t> </a:t>
            </a:r>
            <a:r>
              <a:rPr lang="en-US" altLang="ja-JP" sz="2000">
                <a:solidFill>
                  <a:srgbClr val="000000"/>
                </a:solidFill>
              </a:rPr>
              <a:t>used not only to converse, but</a:t>
            </a:r>
            <a:r>
              <a:rPr lang="tr-TR" altLang="ja-JP" sz="2000">
                <a:solidFill>
                  <a:srgbClr val="000000"/>
                </a:solidFill>
              </a:rPr>
              <a:t> </a:t>
            </a:r>
            <a:r>
              <a:rPr lang="en-US" altLang="ja-JP" sz="2000">
                <a:solidFill>
                  <a:srgbClr val="000000"/>
                </a:solidFill>
              </a:rPr>
              <a:t>also as a means of communication that can even involve business</a:t>
            </a:r>
            <a:r>
              <a:rPr lang="tr-TR" altLang="ja-JP" sz="2000">
                <a:solidFill>
                  <a:srgbClr val="000000"/>
                </a:solidFill>
              </a:rPr>
              <a:t> research data.</a:t>
            </a:r>
            <a:endParaRPr lang="tr-TR" altLang="en-US" sz="2000">
              <a:solidFill>
                <a:srgbClr val="000000"/>
              </a:solidFill>
            </a:endParaRPr>
          </a:p>
        </p:txBody>
      </p:sp>
      <p:sp>
        <p:nvSpPr>
          <p:cNvPr id="5" name="Dikdörtgen 4"/>
          <p:cNvSpPr/>
          <p:nvPr/>
        </p:nvSpPr>
        <p:spPr>
          <a:xfrm>
            <a:off x="1631504" y="5157192"/>
            <a:ext cx="8856984" cy="1631216"/>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defRPr/>
            </a:pPr>
            <a:r>
              <a:rPr lang="en-US" altLang="en-US" sz="2000">
                <a:solidFill>
                  <a:srgbClr val="FFFFFF"/>
                </a:solidFill>
              </a:rPr>
              <a:t>In many cases, technology also has made it possible to store or collect data</a:t>
            </a:r>
            <a:r>
              <a:rPr lang="tr-TR" altLang="en-US" sz="2000">
                <a:solidFill>
                  <a:srgbClr val="FFFFFF"/>
                </a:solidFill>
              </a:rPr>
              <a:t> </a:t>
            </a:r>
            <a:r>
              <a:rPr lang="en-US" altLang="en-US" sz="2000">
                <a:solidFill>
                  <a:srgbClr val="FFFFFF"/>
                </a:solidFill>
              </a:rPr>
              <a:t>for lower costs than in the past. Electronic communications are usually less costly than</a:t>
            </a:r>
            <a:r>
              <a:rPr lang="tr-TR" altLang="en-US" sz="2000">
                <a:solidFill>
                  <a:srgbClr val="FFFFFF"/>
                </a:solidFill>
              </a:rPr>
              <a:t> </a:t>
            </a:r>
            <a:r>
              <a:rPr lang="en-US" altLang="en-US" sz="2000">
                <a:solidFill>
                  <a:srgbClr val="FFFFFF"/>
                </a:solidFill>
              </a:rPr>
              <a:t>regular</a:t>
            </a:r>
            <a:r>
              <a:rPr lang="tr-TR" altLang="en-US" sz="2000">
                <a:solidFill>
                  <a:srgbClr val="FFFFFF"/>
                </a:solidFill>
              </a:rPr>
              <a:t> </a:t>
            </a:r>
            <a:r>
              <a:rPr lang="en-US" altLang="en-US" sz="2000">
                <a:solidFill>
                  <a:srgbClr val="FFFFFF"/>
                </a:solidFill>
              </a:rPr>
              <a:t>mail—and certainly less costly than a face-to-face interview—and cost about</a:t>
            </a:r>
            <a:r>
              <a:rPr lang="tr-TR" altLang="en-US" sz="2000">
                <a:solidFill>
                  <a:srgbClr val="FFFFFF"/>
                </a:solidFill>
              </a:rPr>
              <a:t> </a:t>
            </a:r>
            <a:r>
              <a:rPr lang="en-US" altLang="en-US" sz="2000">
                <a:solidFill>
                  <a:srgbClr val="FFFFFF"/>
                </a:solidFill>
              </a:rPr>
              <a:t>the same amount</a:t>
            </a:r>
            <a:r>
              <a:rPr lang="tr-TR" altLang="en-US" sz="2000">
                <a:solidFill>
                  <a:srgbClr val="FFFFFF"/>
                </a:solidFill>
              </a:rPr>
              <a:t> </a:t>
            </a:r>
            <a:r>
              <a:rPr lang="en-US" altLang="en-US" sz="2000">
                <a:solidFill>
                  <a:srgbClr val="FFFFFF"/>
                </a:solidFill>
              </a:rPr>
              <a:t>no matter how far away a respondent is from a researcher</a:t>
            </a:r>
            <a:r>
              <a:rPr lang="en-US" altLang="en-US" sz="1800">
                <a:solidFill>
                  <a:srgbClr val="FFFFFF"/>
                </a:solidFill>
              </a:rPr>
              <a:t>.</a:t>
            </a:r>
            <a:endParaRPr lang="tr-TR" altLang="en-US" sz="1800">
              <a:solidFill>
                <a:srgbClr val="FFFFFF"/>
              </a:solidFill>
            </a:endParaRPr>
          </a:p>
        </p:txBody>
      </p:sp>
      <p:sp>
        <p:nvSpPr>
          <p:cNvPr id="125964" name="Slayt Numarası Yer Tutucusu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80996C53-3423-774D-ADB7-FB9074CB566F}" type="slidenum">
              <a:rPr lang="en-US" altLang="en-US" sz="1400"/>
              <a:pPr>
                <a:spcBef>
                  <a:spcPct val="0"/>
                </a:spcBef>
                <a:buFontTx/>
                <a:buNone/>
              </a:pPr>
              <a:t>48</a:t>
            </a:fld>
            <a:endParaRPr lang="en-US" altLang="en-US" sz="1400"/>
          </a:p>
        </p:txBody>
      </p:sp>
    </p:spTree>
    <p:extLst>
      <p:ext uri="{BB962C8B-B14F-4D97-AF65-F5344CB8AC3E}">
        <p14:creationId xmlns:p14="http://schemas.microsoft.com/office/powerpoint/2010/main" val="134281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05506"/>
                                        </p:tgtEl>
                                        <p:attrNameLst>
                                          <p:attrName>style.visibility</p:attrName>
                                        </p:attrNameLst>
                                      </p:cBhvr>
                                      <p:to>
                                        <p:strVal val="visible"/>
                                      </p:to>
                                    </p:set>
                                    <p:animEffect transition="in" filter="wipe(down)">
                                      <p:cBhvr>
                                        <p:cTn id="12" dur="500"/>
                                        <p:tgtEl>
                                          <p:spTgt spid="4055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60568" y="476673"/>
            <a:ext cx="5983904" cy="646331"/>
          </a:xfrm>
          <a:prstGeom prst="rect">
            <a:avLst/>
          </a:prstGeom>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hangingPunct="1">
              <a:defRPr/>
            </a:pPr>
            <a:r>
              <a:rPr lang="tr-TR" sz="3600" b="1" dirty="0">
                <a:solidFill>
                  <a:srgbClr val="008000"/>
                </a:solidFill>
              </a:rPr>
              <a:t>Global Business </a:t>
            </a:r>
            <a:r>
              <a:rPr lang="tr-TR" sz="3600" b="1" dirty="0" err="1">
                <a:solidFill>
                  <a:srgbClr val="008000"/>
                </a:solidFill>
              </a:rPr>
              <a:t>Research</a:t>
            </a:r>
            <a:endParaRPr lang="tr-TR" sz="3600" dirty="0">
              <a:solidFill>
                <a:srgbClr val="008000"/>
              </a:solidFill>
            </a:endParaRPr>
          </a:p>
        </p:txBody>
      </p:sp>
      <p:pic>
        <p:nvPicPr>
          <p:cNvPr id="404482" name="Picture 2" descr="http://www.amcham.de/uploads/pics/IBC_Weltkart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25209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a:spLocks noChangeArrowheads="1"/>
          </p:cNvSpPr>
          <p:nvPr/>
        </p:nvSpPr>
        <p:spPr bwMode="auto">
          <a:xfrm>
            <a:off x="1774826" y="1844675"/>
            <a:ext cx="8569325" cy="2554288"/>
          </a:xfrm>
          <a:prstGeom prst="rect">
            <a:avLst/>
          </a:prstGeom>
          <a:solidFill>
            <a:srgbClr val="DAEDEF"/>
          </a:solidFill>
          <a:ln w="38100">
            <a:solidFill>
              <a:schemeClr val="bg1"/>
            </a:solidFill>
            <a:miter lim="800000"/>
            <a:headEnd/>
            <a:tailEnd/>
          </a:ln>
          <a:effectLst>
            <a:outerShdw blurRad="63500" dist="25400" dir="14699927" algn="t" rotWithShape="0">
              <a:srgbClr val="000000">
                <a:alpha val="50000"/>
              </a:srgbClr>
            </a:outerShdw>
          </a:effec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defRPr/>
            </a:pPr>
            <a:r>
              <a:rPr lang="en-US" altLang="en-US" sz="2000">
                <a:solidFill>
                  <a:srgbClr val="FF0000"/>
                </a:solidFill>
              </a:rPr>
              <a:t>Like all business activities, business research has become increasingly global as more and more</a:t>
            </a:r>
            <a:r>
              <a:rPr lang="tr-TR" altLang="en-US" sz="2000">
                <a:solidFill>
                  <a:srgbClr val="FF0000"/>
                </a:solidFill>
              </a:rPr>
              <a:t> </a:t>
            </a:r>
            <a:r>
              <a:rPr lang="en-US" altLang="en-US" sz="2000">
                <a:solidFill>
                  <a:srgbClr val="FF0000"/>
                </a:solidFill>
              </a:rPr>
              <a:t>firms operate with few, if any, geographic boundaries. Some companies have extensive international</a:t>
            </a:r>
            <a:r>
              <a:rPr lang="tr-TR" altLang="en-US" sz="2000">
                <a:solidFill>
                  <a:srgbClr val="FF0000"/>
                </a:solidFill>
              </a:rPr>
              <a:t> </a:t>
            </a:r>
            <a:r>
              <a:rPr lang="en-US" altLang="en-US" sz="2000">
                <a:solidFill>
                  <a:srgbClr val="FF0000"/>
                </a:solidFill>
              </a:rPr>
              <a:t>research operations. Upjohn conducts</a:t>
            </a:r>
            <a:r>
              <a:rPr lang="tr-TR" altLang="en-US" sz="2000">
                <a:solidFill>
                  <a:srgbClr val="FF0000"/>
                </a:solidFill>
              </a:rPr>
              <a:t> </a:t>
            </a:r>
            <a:r>
              <a:rPr lang="en-US" altLang="en-US" sz="2000">
                <a:solidFill>
                  <a:srgbClr val="FF0000"/>
                </a:solidFill>
              </a:rPr>
              <a:t>research in 160 different countries. ACNielsen</a:t>
            </a:r>
            <a:r>
              <a:rPr lang="tr-TR" altLang="en-US" sz="2000">
                <a:solidFill>
                  <a:srgbClr val="FF0000"/>
                </a:solidFill>
              </a:rPr>
              <a:t> </a:t>
            </a:r>
            <a:r>
              <a:rPr lang="en-US" altLang="en-US" sz="2000">
                <a:solidFill>
                  <a:srgbClr val="FF0000"/>
                </a:solidFill>
              </a:rPr>
              <a:t>International, known for its television ratings, is the world</a:t>
            </a:r>
            <a:r>
              <a:rPr lang="ja-JP" altLang="en-US" sz="2000">
                <a:solidFill>
                  <a:srgbClr val="FF0000"/>
                </a:solidFill>
              </a:rPr>
              <a:t>’</a:t>
            </a:r>
            <a:r>
              <a:rPr lang="en-US" altLang="ja-JP" sz="2000">
                <a:solidFill>
                  <a:srgbClr val="FF0000"/>
                </a:solidFill>
              </a:rPr>
              <a:t>s largest research company. Two-thirds</a:t>
            </a:r>
            <a:r>
              <a:rPr lang="tr-TR" altLang="ja-JP" sz="2000">
                <a:solidFill>
                  <a:srgbClr val="FF0000"/>
                </a:solidFill>
              </a:rPr>
              <a:t> </a:t>
            </a:r>
            <a:r>
              <a:rPr lang="en-US" altLang="ja-JP" sz="2000">
                <a:solidFill>
                  <a:srgbClr val="FF0000"/>
                </a:solidFill>
              </a:rPr>
              <a:t>of its business comes from outside the United States.12 Starbucks can now be found in</a:t>
            </a:r>
            <a:r>
              <a:rPr lang="tr-TR" altLang="ja-JP" sz="2000">
                <a:solidFill>
                  <a:srgbClr val="FF0000"/>
                </a:solidFill>
              </a:rPr>
              <a:t> </a:t>
            </a:r>
            <a:r>
              <a:rPr lang="en-US" altLang="ja-JP" sz="2000">
                <a:solidFill>
                  <a:srgbClr val="FF0000"/>
                </a:solidFill>
              </a:rPr>
              <a:t>nearly every</a:t>
            </a:r>
            <a:r>
              <a:rPr lang="tr-TR" altLang="ja-JP" sz="2000">
                <a:solidFill>
                  <a:srgbClr val="FF0000"/>
                </a:solidFill>
              </a:rPr>
              <a:t> </a:t>
            </a:r>
            <a:r>
              <a:rPr lang="en-US" altLang="ja-JP" sz="2000">
                <a:solidFill>
                  <a:srgbClr val="FF0000"/>
                </a:solidFill>
              </a:rPr>
              <a:t>developed country on the earth</a:t>
            </a:r>
            <a:endParaRPr lang="tr-TR" altLang="en-US" sz="2000">
              <a:solidFill>
                <a:srgbClr val="FF0000"/>
              </a:solidFill>
            </a:endParaRPr>
          </a:p>
        </p:txBody>
      </p:sp>
      <p:sp>
        <p:nvSpPr>
          <p:cNvPr id="4" name="Dikdörtgen 3"/>
          <p:cNvSpPr/>
          <p:nvPr/>
        </p:nvSpPr>
        <p:spPr>
          <a:xfrm>
            <a:off x="1847850" y="4605338"/>
            <a:ext cx="8496300" cy="16319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eaLnBrk="1" hangingPunct="1">
              <a:defRPr/>
            </a:pPr>
            <a:r>
              <a:rPr lang="en-US" sz="2000" dirty="0"/>
              <a:t>Companies that conduct business in foreign countries must understand the nature of those</a:t>
            </a:r>
            <a:r>
              <a:rPr lang="tr-TR" sz="2000" dirty="0"/>
              <a:t> </a:t>
            </a:r>
            <a:r>
              <a:rPr lang="en-US" sz="2000" dirty="0"/>
              <a:t>particular markets and judge whether they require customized business strategies. For example,</a:t>
            </a:r>
            <a:r>
              <a:rPr lang="tr-TR" sz="2000" dirty="0"/>
              <a:t> </a:t>
            </a:r>
            <a:r>
              <a:rPr lang="en-US" sz="2000" dirty="0"/>
              <a:t>although the fifteen nations of the European Union share</a:t>
            </a:r>
            <a:r>
              <a:rPr lang="tr-TR" sz="2000" dirty="0"/>
              <a:t> </a:t>
            </a:r>
            <a:r>
              <a:rPr lang="en-US" sz="2000" dirty="0"/>
              <a:t>a single formal market, research shows</a:t>
            </a:r>
            <a:r>
              <a:rPr lang="tr-TR" sz="2000" dirty="0"/>
              <a:t> </a:t>
            </a:r>
            <a:r>
              <a:rPr lang="en-US" sz="2000" dirty="0"/>
              <a:t>that Europeans do not share identical tastes for many consumer products</a:t>
            </a:r>
            <a:r>
              <a:rPr lang="en-US" dirty="0"/>
              <a:t>.</a:t>
            </a:r>
            <a:endParaRPr lang="tr-TR" dirty="0"/>
          </a:p>
        </p:txBody>
      </p:sp>
      <p:sp>
        <p:nvSpPr>
          <p:cNvPr id="126983" name="Slayt Numarası Yer Tutucusu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5D9B3752-7058-4540-BAAE-599651FA7CCE}" type="slidenum">
              <a:rPr lang="en-US" altLang="en-US" sz="1400"/>
              <a:pPr>
                <a:spcBef>
                  <a:spcPct val="0"/>
                </a:spcBef>
                <a:buFontTx/>
                <a:buNone/>
              </a:pPr>
              <a:t>49</a:t>
            </a:fld>
            <a:endParaRPr lang="en-US" altLang="en-US" sz="1400"/>
          </a:p>
        </p:txBody>
      </p:sp>
    </p:spTree>
    <p:extLst>
      <p:ext uri="{BB962C8B-B14F-4D97-AF65-F5344CB8AC3E}">
        <p14:creationId xmlns:p14="http://schemas.microsoft.com/office/powerpoint/2010/main" val="75987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04482"/>
                                        </p:tgtEl>
                                        <p:attrNameLst>
                                          <p:attrName>style.visibility</p:attrName>
                                        </p:attrNameLst>
                                      </p:cBhvr>
                                      <p:to>
                                        <p:strVal val="visible"/>
                                      </p:to>
                                    </p:set>
                                    <p:animEffect transition="in" filter="wipe(down)">
                                      <p:cBhvr>
                                        <p:cTn id="12" dur="500"/>
                                        <p:tgtEl>
                                          <p:spTgt spid="4044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2480" t="11423" r="8032" b="19397"/>
          <a:stretch/>
        </p:blipFill>
        <p:spPr bwMode="auto">
          <a:xfrm>
            <a:off x="1740024" y="1032566"/>
            <a:ext cx="8748464" cy="5060731"/>
          </a:xfrm>
          <a:prstGeom prst="rect">
            <a:avLst/>
          </a:prstGeom>
          <a:ln w="228600" cap="sq" cmpd="thickThin">
            <a:solidFill>
              <a:srgbClr val="FF0000"/>
            </a:solidFill>
            <a:prstDash val="solid"/>
            <a:miter lim="800000"/>
          </a:ln>
          <a:effectLst>
            <a:innerShdw blurRad="76200">
              <a:srgbClr val="000000"/>
            </a:innerShdw>
          </a:effectLst>
          <a:extLst>
            <a:ext uri="{909E8E84-426E-40dd-AFC4-6F175D3DCCD1}"/>
          </a:extLst>
        </p:spPr>
      </p:pic>
      <p:sp>
        <p:nvSpPr>
          <p:cNvPr id="81922" name="Metin kutusu 1"/>
          <p:cNvSpPr txBox="1">
            <a:spLocks noChangeArrowheads="1"/>
          </p:cNvSpPr>
          <p:nvPr/>
        </p:nvSpPr>
        <p:spPr bwMode="auto">
          <a:xfrm>
            <a:off x="1766889" y="5003800"/>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endParaRPr lang="tr-TR" altLang="en-US" sz="1800"/>
          </a:p>
        </p:txBody>
      </p:sp>
      <p:sp>
        <p:nvSpPr>
          <p:cNvPr id="3" name="Dikdörtgen 2"/>
          <p:cNvSpPr/>
          <p:nvPr/>
        </p:nvSpPr>
        <p:spPr>
          <a:xfrm>
            <a:off x="1847850" y="49164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81924"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8355FDF9-D5B3-7D49-8EDF-F0EC4F4DD48D}" type="slidenum">
              <a:rPr lang="en-US" altLang="en-US" sz="1400"/>
              <a:pPr>
                <a:spcBef>
                  <a:spcPct val="0"/>
                </a:spcBef>
                <a:buFontTx/>
                <a:buNone/>
              </a:pPr>
              <a:t>5</a:t>
            </a:fld>
            <a:endParaRPr lang="en-US" altLang="en-US" sz="1400"/>
          </a:p>
        </p:txBody>
      </p:sp>
      <p:cxnSp>
        <p:nvCxnSpPr>
          <p:cNvPr id="4" name="Straight Arrow Connector 3"/>
          <p:cNvCxnSpPr/>
          <p:nvPr/>
        </p:nvCxnSpPr>
        <p:spPr>
          <a:xfrm>
            <a:off x="5880101" y="1484314"/>
            <a:ext cx="576263"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68169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2193"/>
                                        </p:tgtEl>
                                        <p:attrNameLst>
                                          <p:attrName>style.visibility</p:attrName>
                                        </p:attrNameLst>
                                      </p:cBhvr>
                                      <p:to>
                                        <p:strVal val="visible"/>
                                      </p:to>
                                    </p:set>
                                    <p:animEffect transition="in" filter="fade">
                                      <p:cBhvr>
                                        <p:cTn id="7" dur="500"/>
                                        <p:tgtEl>
                                          <p:spTgt spid="392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Metin kutusu 1"/>
          <p:cNvSpPr txBox="1">
            <a:spLocks noChangeArrowheads="1"/>
          </p:cNvSpPr>
          <p:nvPr/>
        </p:nvSpPr>
        <p:spPr bwMode="auto">
          <a:xfrm>
            <a:off x="2566989" y="476673"/>
            <a:ext cx="7058025" cy="1323439"/>
          </a:xfrm>
          <a:prstGeom prst="rect">
            <a:avLst/>
          </a:prstGeom>
          <a:ln/>
        </p:spPr>
        <p:style>
          <a:lnRef idx="1">
            <a:schemeClr val="accent4"/>
          </a:lnRef>
          <a:fillRef idx="1002">
            <a:schemeClr val="dk2"/>
          </a:fillRef>
          <a:effectRef idx="2">
            <a:schemeClr val="accent4"/>
          </a:effectRef>
          <a:fontRef idx="minor">
            <a:schemeClr val="lt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4000" b="1" dirty="0">
                <a:solidFill>
                  <a:srgbClr val="FF6600"/>
                </a:solidFill>
              </a:rPr>
              <a:t>International </a:t>
            </a:r>
            <a:r>
              <a:rPr lang="tr-TR" sz="4000" b="1" dirty="0">
                <a:solidFill>
                  <a:srgbClr val="FF6600"/>
                </a:solidFill>
              </a:rPr>
              <a:t>Business </a:t>
            </a:r>
            <a:r>
              <a:rPr lang="tr-TR" sz="4000" b="1" dirty="0" err="1">
                <a:solidFill>
                  <a:srgbClr val="FF6600"/>
                </a:solidFill>
              </a:rPr>
              <a:t>Research</a:t>
            </a:r>
            <a:r>
              <a:rPr lang="tr-TR" sz="4000" b="1" dirty="0">
                <a:solidFill>
                  <a:srgbClr val="FF6600"/>
                </a:solidFill>
              </a:rPr>
              <a:t> &amp; </a:t>
            </a:r>
            <a:r>
              <a:rPr lang="tr-TR" sz="4000" b="1" dirty="0" err="1">
                <a:solidFill>
                  <a:srgbClr val="FF6600"/>
                </a:solidFill>
              </a:rPr>
              <a:t>Ethics</a:t>
            </a:r>
            <a:endParaRPr lang="tr-TR" sz="4000" b="1" dirty="0">
              <a:solidFill>
                <a:srgbClr val="FF6600"/>
              </a:solidFill>
            </a:endParaRPr>
          </a:p>
        </p:txBody>
      </p:sp>
      <p:sp>
        <p:nvSpPr>
          <p:cNvPr id="394243" name="Metin kutusu 2"/>
          <p:cNvSpPr txBox="1">
            <a:spLocks noChangeArrowheads="1"/>
          </p:cNvSpPr>
          <p:nvPr/>
        </p:nvSpPr>
        <p:spPr bwMode="auto">
          <a:xfrm>
            <a:off x="1847851" y="2133600"/>
            <a:ext cx="84248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800"/>
              <a:t>Conducting business researches according to ethical cods, which are cumulated over time and suggested by marketing reserchers.</a:t>
            </a:r>
          </a:p>
        </p:txBody>
      </p:sp>
      <p:pic>
        <p:nvPicPr>
          <p:cNvPr id="128005" name="Picture 2" descr="http://insight-dev.glos.ac.uk/researchmainpage/researchoffice/PublishingImages/research-ethic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289" y="3789363"/>
            <a:ext cx="45434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9728F1FC-78AD-8C49-BF4C-1CD754F9EB05}" type="slidenum">
              <a:rPr lang="en-US" altLang="en-US" sz="1400"/>
              <a:pPr>
                <a:spcBef>
                  <a:spcPct val="0"/>
                </a:spcBef>
                <a:buFontTx/>
                <a:buNone/>
              </a:pPr>
              <a:t>50</a:t>
            </a:fld>
            <a:endParaRPr lang="en-US" altLang="en-US" sz="1400"/>
          </a:p>
        </p:txBody>
      </p:sp>
    </p:spTree>
    <p:extLst>
      <p:ext uri="{BB962C8B-B14F-4D97-AF65-F5344CB8AC3E}">
        <p14:creationId xmlns:p14="http://schemas.microsoft.com/office/powerpoint/2010/main" val="106497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94242"/>
                                        </p:tgtEl>
                                        <p:attrNameLst>
                                          <p:attrName>style.visibility</p:attrName>
                                        </p:attrNameLst>
                                      </p:cBhvr>
                                      <p:to>
                                        <p:strVal val="visible"/>
                                      </p:to>
                                    </p:set>
                                    <p:animEffect transition="in" filter="circle(in)">
                                      <p:cBhvr>
                                        <p:cTn id="7" dur="2000"/>
                                        <p:tgtEl>
                                          <p:spTgt spid="394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4243"/>
                                        </p:tgtEl>
                                        <p:attrNameLst>
                                          <p:attrName>style.visibility</p:attrName>
                                        </p:attrNameLst>
                                      </p:cBhvr>
                                      <p:to>
                                        <p:strVal val="visible"/>
                                      </p:to>
                                    </p:set>
                                    <p:animEffect transition="in" filter="barn(inVertical)">
                                      <p:cBhvr>
                                        <p:cTn id="12" dur="500"/>
                                        <p:tgtEl>
                                          <p:spTgt spid="3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Metin kutusu 2"/>
          <p:cNvSpPr txBox="1">
            <a:spLocks noChangeArrowheads="1"/>
          </p:cNvSpPr>
          <p:nvPr/>
        </p:nvSpPr>
        <p:spPr bwMode="auto">
          <a:xfrm>
            <a:off x="1775520" y="332657"/>
            <a:ext cx="8424936" cy="5847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tr-TR" sz="3200" dirty="0" err="1">
                <a:solidFill>
                  <a:srgbClr val="FF0000"/>
                </a:solidFill>
              </a:rPr>
              <a:t>Ethical</a:t>
            </a:r>
            <a:r>
              <a:rPr lang="tr-TR" sz="3200" dirty="0">
                <a:solidFill>
                  <a:srgbClr val="FF0000"/>
                </a:solidFill>
              </a:rPr>
              <a:t> </a:t>
            </a:r>
            <a:r>
              <a:rPr lang="tr-TR" sz="3200" dirty="0" err="1">
                <a:solidFill>
                  <a:srgbClr val="FF0000"/>
                </a:solidFill>
              </a:rPr>
              <a:t>Codes</a:t>
            </a:r>
            <a:r>
              <a:rPr lang="tr-TR" sz="3200" dirty="0">
                <a:solidFill>
                  <a:srgbClr val="FF0000"/>
                </a:solidFill>
              </a:rPr>
              <a:t> in Business </a:t>
            </a:r>
            <a:r>
              <a:rPr lang="tr-TR" sz="3200" dirty="0" err="1">
                <a:solidFill>
                  <a:srgbClr val="FF0000"/>
                </a:solidFill>
              </a:rPr>
              <a:t>Researches</a:t>
            </a:r>
            <a:endParaRPr lang="tr-TR" sz="3200" dirty="0">
              <a:solidFill>
                <a:srgbClr val="FF0000"/>
              </a:solidFill>
            </a:endParaRPr>
          </a:p>
        </p:txBody>
      </p:sp>
      <p:sp>
        <p:nvSpPr>
          <p:cNvPr id="6" name="Dikdörtgen 5"/>
          <p:cNvSpPr>
            <a:spLocks noChangeArrowheads="1"/>
          </p:cNvSpPr>
          <p:nvPr/>
        </p:nvSpPr>
        <p:spPr bwMode="auto">
          <a:xfrm>
            <a:off x="1782764" y="1125539"/>
            <a:ext cx="813752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800" b="1"/>
              <a:t>1. </a:t>
            </a:r>
            <a:r>
              <a:rPr lang="tr-TR" altLang="en-US" sz="2800" b="1"/>
              <a:t>Honesty</a:t>
            </a:r>
            <a:endParaRPr lang="tr-TR" altLang="en-US" sz="2800"/>
          </a:p>
          <a:p>
            <a:pPr algn="just" eaLnBrk="1" hangingPunct="1">
              <a:spcBef>
                <a:spcPct val="0"/>
              </a:spcBef>
              <a:buFontTx/>
              <a:buNone/>
            </a:pPr>
            <a:r>
              <a:rPr lang="tr-TR" altLang="en-US" sz="2400"/>
              <a:t>Strive</a:t>
            </a:r>
            <a:r>
              <a:rPr lang="en-US" altLang="en-US" sz="1000"/>
              <a:t>(gayret etmek)</a:t>
            </a:r>
            <a:r>
              <a:rPr lang="tr-TR" altLang="en-US" sz="2400"/>
              <a:t>for honesty in all scientific communications. Honestly report data, results, methods and procedures, and publication status. Do not fabricate, falsify</a:t>
            </a:r>
            <a:r>
              <a:rPr lang="en-US" altLang="en-US" sz="1000"/>
              <a:t>(tahrif etmek)</a:t>
            </a:r>
            <a:r>
              <a:rPr lang="tr-TR" altLang="en-US" sz="2400"/>
              <a:t>, or misrepresent data. Do not deceive</a:t>
            </a:r>
            <a:r>
              <a:rPr lang="en-US" altLang="en-US" sz="1000"/>
              <a:t>(kandirmak)</a:t>
            </a:r>
            <a:r>
              <a:rPr lang="tr-TR" altLang="en-US" sz="2400"/>
              <a:t>colleagues, granting agencies, or the public.</a:t>
            </a:r>
          </a:p>
        </p:txBody>
      </p:sp>
      <p:sp>
        <p:nvSpPr>
          <p:cNvPr id="129029" name="Dikdörtgen 1"/>
          <p:cNvSpPr>
            <a:spLocks noChangeArrowheads="1"/>
          </p:cNvSpPr>
          <p:nvPr/>
        </p:nvSpPr>
        <p:spPr bwMode="auto">
          <a:xfrm>
            <a:off x="1992313" y="6135688"/>
            <a:ext cx="8064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tr-TR" altLang="en-US" sz="1000"/>
              <a:t>* Adapted from Shamoo A and Resnik D. 2009. </a:t>
            </a:r>
            <a:r>
              <a:rPr lang="tr-TR" altLang="en-US" sz="1000" i="1"/>
              <a:t>Responsible Conduct of Research, 2nd ed.</a:t>
            </a:r>
            <a:r>
              <a:rPr lang="tr-TR" altLang="en-US" sz="1000"/>
              <a:t> (New York: Oxford University Press).</a:t>
            </a:r>
          </a:p>
        </p:txBody>
      </p:sp>
      <p:pic>
        <p:nvPicPr>
          <p:cNvPr id="107528" name="Picture 8" descr="http://lolsnaps.com/upload_pic/Honesty-8199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3651250"/>
            <a:ext cx="52578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1FD2B060-C1F1-9F46-9BCD-A388246D8555}" type="slidenum">
              <a:rPr lang="en-US" altLang="en-US" sz="1400"/>
              <a:pPr>
                <a:spcBef>
                  <a:spcPct val="0"/>
                </a:spcBef>
                <a:buFontTx/>
                <a:buNone/>
              </a:pPr>
              <a:t>51</a:t>
            </a:fld>
            <a:endParaRPr lang="en-US" altLang="en-US" sz="1400"/>
          </a:p>
        </p:txBody>
      </p:sp>
    </p:spTree>
    <p:extLst>
      <p:ext uri="{BB962C8B-B14F-4D97-AF65-F5344CB8AC3E}">
        <p14:creationId xmlns:p14="http://schemas.microsoft.com/office/powerpoint/2010/main" val="105276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5266"/>
                                        </p:tgtEl>
                                        <p:attrNameLst>
                                          <p:attrName>style.visibility</p:attrName>
                                        </p:attrNameLst>
                                      </p:cBhvr>
                                      <p:to>
                                        <p:strVal val="visible"/>
                                      </p:to>
                                    </p:set>
                                    <p:anim calcmode="lin" valueType="num">
                                      <p:cBhvr additive="base">
                                        <p:cTn id="7" dur="500" fill="hold"/>
                                        <p:tgtEl>
                                          <p:spTgt spid="395266"/>
                                        </p:tgtEl>
                                        <p:attrNameLst>
                                          <p:attrName>ppt_x</p:attrName>
                                        </p:attrNameLst>
                                      </p:cBhvr>
                                      <p:tavLst>
                                        <p:tav tm="0">
                                          <p:val>
                                            <p:strVal val="#ppt_x"/>
                                          </p:val>
                                        </p:tav>
                                        <p:tav tm="100000">
                                          <p:val>
                                            <p:strVal val="#ppt_x"/>
                                          </p:val>
                                        </p:tav>
                                      </p:tavLst>
                                    </p:anim>
                                    <p:anim calcmode="lin" valueType="num">
                                      <p:cBhvr additive="base">
                                        <p:cTn id="8" dur="500" fill="hold"/>
                                        <p:tgtEl>
                                          <p:spTgt spid="3952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nodeType="clickEffect">
                                  <p:stCondLst>
                                    <p:cond delay="0"/>
                                  </p:stCondLst>
                                  <p:childTnLst>
                                    <p:animRot by="21600000">
                                      <p:cBhvr>
                                        <p:cTn id="17" dur="2000" fill="hold"/>
                                        <p:tgtEl>
                                          <p:spTgt spid="1075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2"/>
          <p:cNvSpPr txBox="1">
            <a:spLocks noChangeArrowheads="1"/>
          </p:cNvSpPr>
          <p:nvPr/>
        </p:nvSpPr>
        <p:spPr bwMode="auto">
          <a:xfrm>
            <a:off x="1775520" y="692696"/>
            <a:ext cx="8424936" cy="107721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Business Researches (Continue) </a:t>
            </a:r>
          </a:p>
        </p:txBody>
      </p:sp>
      <p:sp>
        <p:nvSpPr>
          <p:cNvPr id="3" name="Dikdörtgen 2"/>
          <p:cNvSpPr>
            <a:spLocks noChangeArrowheads="1"/>
          </p:cNvSpPr>
          <p:nvPr/>
        </p:nvSpPr>
        <p:spPr bwMode="auto">
          <a:xfrm>
            <a:off x="1774826" y="2781301"/>
            <a:ext cx="64817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800" b="1"/>
              <a:t>2. </a:t>
            </a:r>
            <a:r>
              <a:rPr lang="tr-TR" altLang="en-US" sz="2800" b="1"/>
              <a:t>Objectivity</a:t>
            </a:r>
            <a:endParaRPr lang="tr-TR" altLang="en-US" sz="2800"/>
          </a:p>
          <a:p>
            <a:pPr algn="just" eaLnBrk="1" hangingPunct="1">
              <a:spcBef>
                <a:spcPct val="0"/>
              </a:spcBef>
              <a:buFontTx/>
              <a:buNone/>
            </a:pPr>
            <a:r>
              <a:rPr lang="tr-TR" altLang="en-US" sz="2400"/>
              <a:t>Strive to avoid bias in experimental design, data analysis, data interpretation, personnel decisions, expert testimony</a:t>
            </a:r>
            <a:r>
              <a:rPr lang="en-US" altLang="en-US" sz="1000"/>
              <a:t>(</a:t>
            </a:r>
            <a:r>
              <a:rPr lang="tr-TR" altLang="en-US" sz="1000"/>
              <a:t>Şahitlik)</a:t>
            </a:r>
            <a:r>
              <a:rPr lang="tr-TR" altLang="en-US" sz="2400"/>
              <a:t>, and other aspects of research where objectivity is expected or required. Avoid or minimize bias or self-deception</a:t>
            </a:r>
            <a:r>
              <a:rPr lang="tr-TR" altLang="en-US" sz="1000"/>
              <a:t>(kandırma)</a:t>
            </a:r>
            <a:r>
              <a:rPr lang="tr-TR" altLang="en-US" sz="2400"/>
              <a:t>. Disclose</a:t>
            </a:r>
            <a:r>
              <a:rPr lang="tr-TR" altLang="en-US" sz="1000"/>
              <a:t>(ifşa etmek) </a:t>
            </a:r>
            <a:r>
              <a:rPr lang="tr-TR" altLang="en-US" sz="2400"/>
              <a:t>personal or financial interests that may affect research.</a:t>
            </a:r>
          </a:p>
        </p:txBody>
      </p:sp>
      <p:pic>
        <p:nvPicPr>
          <p:cNvPr id="108551" name="Picture 7" descr="http://www.etbu.edu/Library/libguidepics/objectivit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589" y="2332038"/>
            <a:ext cx="244792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CA419D08-F208-B649-B41A-1DA91F0F39EB}" type="slidenum">
              <a:rPr lang="en-US" altLang="en-US" sz="1400"/>
              <a:pPr>
                <a:spcBef>
                  <a:spcPct val="0"/>
                </a:spcBef>
                <a:buFontTx/>
                <a:buNone/>
              </a:pPr>
              <a:t>52</a:t>
            </a:fld>
            <a:endParaRPr lang="en-US" altLang="en-US" sz="1400"/>
          </a:p>
        </p:txBody>
      </p:sp>
    </p:spTree>
    <p:extLst>
      <p:ext uri="{BB962C8B-B14F-4D97-AF65-F5344CB8AC3E}">
        <p14:creationId xmlns:p14="http://schemas.microsoft.com/office/powerpoint/2010/main" val="691234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08551"/>
                                        </p:tgtEl>
                                        <p:attrNameLst>
                                          <p:attrName>style.visibility</p:attrName>
                                        </p:attrNameLst>
                                      </p:cBhvr>
                                      <p:to>
                                        <p:strVal val="visible"/>
                                      </p:to>
                                    </p:set>
                                    <p:animEffect transition="in" filter="wheel(1)">
                                      <p:cBhvr>
                                        <p:cTn id="17" dur="2000"/>
                                        <p:tgtEl>
                                          <p:spTgt spid="10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1775520" y="692696"/>
            <a:ext cx="8424936" cy="107721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Business Researches (Continue) </a:t>
            </a:r>
          </a:p>
        </p:txBody>
      </p:sp>
      <p:sp>
        <p:nvSpPr>
          <p:cNvPr id="97285" name="Dikdörtgen 1"/>
          <p:cNvSpPr>
            <a:spLocks noChangeArrowheads="1"/>
          </p:cNvSpPr>
          <p:nvPr/>
        </p:nvSpPr>
        <p:spPr bwMode="auto">
          <a:xfrm>
            <a:off x="1774826" y="2259014"/>
            <a:ext cx="84248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3. Integrity</a:t>
            </a:r>
            <a:r>
              <a:rPr lang="tr-TR" altLang="en-US" sz="1000" b="1"/>
              <a:t>(dürüstlük)</a:t>
            </a:r>
            <a:endParaRPr lang="tr-TR" altLang="en-US" sz="1000"/>
          </a:p>
          <a:p>
            <a:pPr algn="just" eaLnBrk="1" hangingPunct="1">
              <a:spcBef>
                <a:spcPct val="0"/>
              </a:spcBef>
              <a:buFontTx/>
              <a:buNone/>
            </a:pPr>
            <a:r>
              <a:rPr lang="tr-TR" altLang="en-US" sz="2400"/>
              <a:t>Keep your promises and agreements; act with sincerity; strive for consistency (tutarlılık) of thought and action.</a:t>
            </a:r>
          </a:p>
        </p:txBody>
      </p:sp>
      <p:sp>
        <p:nvSpPr>
          <p:cNvPr id="97286" name="Dikdörtgen 3"/>
          <p:cNvSpPr>
            <a:spLocks noChangeArrowheads="1"/>
          </p:cNvSpPr>
          <p:nvPr/>
        </p:nvSpPr>
        <p:spPr bwMode="auto">
          <a:xfrm>
            <a:off x="1774825" y="4149726"/>
            <a:ext cx="82819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4. Carefulness</a:t>
            </a:r>
            <a:endParaRPr lang="tr-TR" altLang="en-US" sz="2400"/>
          </a:p>
          <a:p>
            <a:pPr algn="just" eaLnBrk="1" hangingPunct="1">
              <a:spcBef>
                <a:spcPct val="0"/>
              </a:spcBef>
              <a:buFontTx/>
              <a:buNone/>
            </a:pPr>
            <a:r>
              <a:rPr lang="tr-TR" altLang="en-US" sz="2400"/>
              <a:t>Avoid careless errors and negligence; carefully and critically examine your own work and the work of your peers </a:t>
            </a:r>
            <a:r>
              <a:rPr lang="tr-TR" altLang="en-US" sz="1000"/>
              <a:t>(ekip)</a:t>
            </a:r>
            <a:r>
              <a:rPr lang="tr-TR" altLang="en-US" sz="2400"/>
              <a:t>. Keep good records of research activities, such as data collection, research design, and correspondence </a:t>
            </a:r>
            <a:r>
              <a:rPr lang="tr-TR" altLang="en-US" sz="1000"/>
              <a:t>(yazışma) </a:t>
            </a:r>
            <a:r>
              <a:rPr lang="tr-TR" altLang="en-US" sz="2400"/>
              <a:t>with agencies or journals</a:t>
            </a:r>
          </a:p>
        </p:txBody>
      </p:sp>
      <p:sp>
        <p:nvSpPr>
          <p:cNvPr id="131078"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04F718C1-5D16-C643-966B-1A5ECC4B5F1A}" type="slidenum">
              <a:rPr lang="en-US" altLang="en-US" sz="1400"/>
              <a:pPr>
                <a:spcBef>
                  <a:spcPct val="0"/>
                </a:spcBef>
                <a:buFontTx/>
                <a:buNone/>
              </a:pPr>
              <a:t>53</a:t>
            </a:fld>
            <a:endParaRPr lang="en-US" altLang="en-US" sz="1400"/>
          </a:p>
        </p:txBody>
      </p:sp>
    </p:spTree>
    <p:extLst>
      <p:ext uri="{BB962C8B-B14F-4D97-AF65-F5344CB8AC3E}">
        <p14:creationId xmlns:p14="http://schemas.microsoft.com/office/powerpoint/2010/main" val="1834522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7285"/>
                                        </p:tgtEl>
                                        <p:attrNameLst>
                                          <p:attrName>style.visibility</p:attrName>
                                        </p:attrNameLst>
                                      </p:cBhvr>
                                      <p:to>
                                        <p:strVal val="visible"/>
                                      </p:to>
                                    </p:set>
                                    <p:animEffect transition="in" filter="circle(in)">
                                      <p:cBhvr>
                                        <p:cTn id="12" dur="2000"/>
                                        <p:tgtEl>
                                          <p:spTgt spid="972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7286"/>
                                        </p:tgtEl>
                                        <p:attrNameLst>
                                          <p:attrName>style.visibility</p:attrName>
                                        </p:attrNameLst>
                                      </p:cBhvr>
                                      <p:to>
                                        <p:strVal val="visible"/>
                                      </p:to>
                                    </p:set>
                                    <p:animEffect transition="in" filter="wipe(down)">
                                      <p:cBhvr>
                                        <p:cTn id="17"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p:bldP spid="9728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1775520" y="692696"/>
            <a:ext cx="8424936" cy="107721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Business Researches (Continue) </a:t>
            </a:r>
          </a:p>
        </p:txBody>
      </p:sp>
      <p:sp>
        <p:nvSpPr>
          <p:cNvPr id="98309" name="Dikdörtgen 1"/>
          <p:cNvSpPr>
            <a:spLocks noChangeArrowheads="1"/>
          </p:cNvSpPr>
          <p:nvPr/>
        </p:nvSpPr>
        <p:spPr bwMode="auto">
          <a:xfrm>
            <a:off x="1774826" y="2228850"/>
            <a:ext cx="842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5. Openness</a:t>
            </a:r>
            <a:endParaRPr lang="tr-TR" altLang="en-US" sz="2400"/>
          </a:p>
          <a:p>
            <a:pPr algn="just" eaLnBrk="1" hangingPunct="1">
              <a:spcBef>
                <a:spcPct val="0"/>
              </a:spcBef>
              <a:buFontTx/>
              <a:buNone/>
            </a:pPr>
            <a:r>
              <a:rPr lang="tr-TR" altLang="en-US" sz="2400"/>
              <a:t>Share data, results, ideas, tools, resources. Be open to criticism and new ideas.</a:t>
            </a:r>
          </a:p>
        </p:txBody>
      </p:sp>
      <p:sp>
        <p:nvSpPr>
          <p:cNvPr id="98310" name="Dikdörtgen 3"/>
          <p:cNvSpPr>
            <a:spLocks noChangeArrowheads="1"/>
          </p:cNvSpPr>
          <p:nvPr/>
        </p:nvSpPr>
        <p:spPr bwMode="auto">
          <a:xfrm>
            <a:off x="1774826" y="3789364"/>
            <a:ext cx="84248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6. Respect for Intellectual Property </a:t>
            </a:r>
            <a:r>
              <a:rPr lang="tr-TR" altLang="en-US" sz="1000" b="1"/>
              <a:t>(Fikri Mülkiyet)</a:t>
            </a:r>
            <a:endParaRPr lang="tr-TR" altLang="en-US" sz="1000"/>
          </a:p>
          <a:p>
            <a:pPr algn="just" eaLnBrk="1" hangingPunct="1">
              <a:spcBef>
                <a:spcPct val="0"/>
              </a:spcBef>
              <a:buFontTx/>
              <a:buNone/>
            </a:pPr>
            <a:r>
              <a:rPr lang="tr-TR" altLang="en-US" sz="2400"/>
              <a:t>Honor patents, copyrights, and other forms of intellectual property. Do not use unpublished data, methods, or results without permission. Give credit where credit is due. Give proper acknowledgement or credit for all contributions to research. Never plagiarize </a:t>
            </a:r>
            <a:r>
              <a:rPr lang="tr-TR" altLang="en-US" sz="1000"/>
              <a:t>(intihal yapmak)</a:t>
            </a:r>
          </a:p>
        </p:txBody>
      </p:sp>
      <p:sp>
        <p:nvSpPr>
          <p:cNvPr id="132102"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D13F1433-CE6B-3949-AC39-8C7435E44885}" type="slidenum">
              <a:rPr lang="en-US" altLang="en-US" sz="1400"/>
              <a:pPr>
                <a:spcBef>
                  <a:spcPct val="0"/>
                </a:spcBef>
                <a:buFontTx/>
                <a:buNone/>
              </a:pPr>
              <a:t>54</a:t>
            </a:fld>
            <a:endParaRPr lang="en-US" altLang="en-US" sz="1400"/>
          </a:p>
        </p:txBody>
      </p:sp>
    </p:spTree>
    <p:extLst>
      <p:ext uri="{BB962C8B-B14F-4D97-AF65-F5344CB8AC3E}">
        <p14:creationId xmlns:p14="http://schemas.microsoft.com/office/powerpoint/2010/main" val="1397458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8309"/>
                                        </p:tgtEl>
                                        <p:attrNameLst>
                                          <p:attrName>style.visibility</p:attrName>
                                        </p:attrNameLst>
                                      </p:cBhvr>
                                      <p:to>
                                        <p:strVal val="visible"/>
                                      </p:to>
                                    </p:set>
                                    <p:animEffect transition="in" filter="circle(in)">
                                      <p:cBhvr>
                                        <p:cTn id="12" dur="2000"/>
                                        <p:tgtEl>
                                          <p:spTgt spid="98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8310"/>
                                        </p:tgtEl>
                                        <p:attrNameLst>
                                          <p:attrName>style.visibility</p:attrName>
                                        </p:attrNameLst>
                                      </p:cBhvr>
                                      <p:to>
                                        <p:strVal val="visible"/>
                                      </p:to>
                                    </p:set>
                                    <p:animEffect transition="in" filter="wipe(down)">
                                      <p:cBhvr>
                                        <p:cTn id="17" dur="500"/>
                                        <p:tgtEl>
                                          <p:spTgt spid="98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p:bldP spid="983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1775520" y="476672"/>
            <a:ext cx="8424936" cy="107721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Business Researches (Continue) </a:t>
            </a:r>
          </a:p>
        </p:txBody>
      </p:sp>
      <p:sp>
        <p:nvSpPr>
          <p:cNvPr id="108549" name="Dikdörtgen 3"/>
          <p:cNvSpPr>
            <a:spLocks noChangeArrowheads="1"/>
          </p:cNvSpPr>
          <p:nvPr/>
        </p:nvSpPr>
        <p:spPr bwMode="auto">
          <a:xfrm>
            <a:off x="1774826" y="1773238"/>
            <a:ext cx="84248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7. Confidentiality </a:t>
            </a:r>
            <a:r>
              <a:rPr lang="tr-TR" altLang="en-US" sz="1000" b="1"/>
              <a:t>(Gizlilik)</a:t>
            </a:r>
            <a:endParaRPr lang="tr-TR" altLang="en-US" sz="1000"/>
          </a:p>
          <a:p>
            <a:pPr algn="just" eaLnBrk="1" hangingPunct="1">
              <a:spcBef>
                <a:spcPct val="0"/>
              </a:spcBef>
              <a:buFontTx/>
              <a:buNone/>
            </a:pPr>
            <a:r>
              <a:rPr lang="tr-TR" altLang="en-US" sz="2400"/>
              <a:t>Protect confidential communications, such as papers or grants submitted for publication, personnel records, trade or military secrets, and patient records.</a:t>
            </a:r>
          </a:p>
        </p:txBody>
      </p:sp>
      <p:sp>
        <p:nvSpPr>
          <p:cNvPr id="108550" name="Dikdörtgen 4"/>
          <p:cNvSpPr>
            <a:spLocks noChangeArrowheads="1"/>
          </p:cNvSpPr>
          <p:nvPr/>
        </p:nvSpPr>
        <p:spPr bwMode="auto">
          <a:xfrm>
            <a:off x="1774826" y="3500439"/>
            <a:ext cx="84248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8. Responsible Publication</a:t>
            </a:r>
            <a:endParaRPr lang="tr-TR" altLang="en-US" sz="2400"/>
          </a:p>
          <a:p>
            <a:pPr algn="just" eaLnBrk="1" hangingPunct="1">
              <a:spcBef>
                <a:spcPct val="0"/>
              </a:spcBef>
              <a:buFontTx/>
              <a:buNone/>
            </a:pPr>
            <a:r>
              <a:rPr lang="tr-TR" altLang="en-US" sz="2400"/>
              <a:t>Publish in order to advance research and scholarship, not to advance just your own career. Avoid wasteful and duplicative publication.</a:t>
            </a:r>
          </a:p>
        </p:txBody>
      </p:sp>
      <p:sp>
        <p:nvSpPr>
          <p:cNvPr id="108551" name="Dikdörtgen 5"/>
          <p:cNvSpPr>
            <a:spLocks noChangeArrowheads="1"/>
          </p:cNvSpPr>
          <p:nvPr/>
        </p:nvSpPr>
        <p:spPr bwMode="auto">
          <a:xfrm>
            <a:off x="1847851" y="5157788"/>
            <a:ext cx="7993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9. Responsible Mentoring</a:t>
            </a:r>
            <a:endParaRPr lang="tr-TR" altLang="en-US" sz="2400"/>
          </a:p>
          <a:p>
            <a:pPr algn="just" eaLnBrk="1" hangingPunct="1">
              <a:spcBef>
                <a:spcPct val="0"/>
              </a:spcBef>
              <a:buFontTx/>
              <a:buNone/>
            </a:pPr>
            <a:r>
              <a:rPr lang="tr-TR" altLang="en-US" sz="2400"/>
              <a:t>Help to educate and advise students. Promote their welfare </a:t>
            </a:r>
            <a:r>
              <a:rPr lang="tr-TR" altLang="en-US" sz="1000"/>
              <a:t>(refah) </a:t>
            </a:r>
            <a:r>
              <a:rPr lang="tr-TR" altLang="en-US" sz="2400"/>
              <a:t>and allow them to make their own decisions.</a:t>
            </a:r>
          </a:p>
        </p:txBody>
      </p:sp>
      <p:sp>
        <p:nvSpPr>
          <p:cNvPr id="133127"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2FF790EA-7B6A-4447-9358-23D74851624A}" type="slidenum">
              <a:rPr lang="en-US" altLang="en-US" sz="1400"/>
              <a:pPr>
                <a:spcBef>
                  <a:spcPct val="0"/>
                </a:spcBef>
                <a:buFontTx/>
                <a:buNone/>
              </a:pPr>
              <a:t>55</a:t>
            </a:fld>
            <a:endParaRPr lang="en-US" altLang="en-US" sz="1400"/>
          </a:p>
        </p:txBody>
      </p:sp>
    </p:spTree>
    <p:extLst>
      <p:ext uri="{BB962C8B-B14F-4D97-AF65-F5344CB8AC3E}">
        <p14:creationId xmlns:p14="http://schemas.microsoft.com/office/powerpoint/2010/main" val="57000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8549">
                                            <p:txEl>
                                              <p:pRg st="0" end="0"/>
                                            </p:txEl>
                                          </p:spTgt>
                                        </p:tgtEl>
                                        <p:attrNameLst>
                                          <p:attrName>style.visibility</p:attrName>
                                        </p:attrNameLst>
                                      </p:cBhvr>
                                      <p:to>
                                        <p:strVal val="visible"/>
                                      </p:to>
                                    </p:set>
                                    <p:anim calcmode="lin" valueType="num">
                                      <p:cBhvr additive="base">
                                        <p:cTn id="12" dur="500" fill="hold"/>
                                        <p:tgtEl>
                                          <p:spTgt spid="10854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854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8549">
                                            <p:txEl>
                                              <p:pRg st="1" end="1"/>
                                            </p:txEl>
                                          </p:spTgt>
                                        </p:tgtEl>
                                        <p:attrNameLst>
                                          <p:attrName>style.visibility</p:attrName>
                                        </p:attrNameLst>
                                      </p:cBhvr>
                                      <p:to>
                                        <p:strVal val="visible"/>
                                      </p:to>
                                    </p:set>
                                    <p:anim calcmode="lin" valueType="num">
                                      <p:cBhvr additive="base">
                                        <p:cTn id="16" dur="500" fill="hold"/>
                                        <p:tgtEl>
                                          <p:spTgt spid="10854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85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108550">
                                            <p:txEl>
                                              <p:pRg st="0" end="0"/>
                                            </p:txEl>
                                          </p:spTgt>
                                        </p:tgtEl>
                                        <p:attrNameLst>
                                          <p:attrName>style.visibility</p:attrName>
                                        </p:attrNameLst>
                                      </p:cBhvr>
                                      <p:to>
                                        <p:strVal val="visible"/>
                                      </p:to>
                                    </p:set>
                                    <p:animEffect transition="in" filter="fade">
                                      <p:cBhvr>
                                        <p:cTn id="22" dur="1000"/>
                                        <p:tgtEl>
                                          <p:spTgt spid="108550">
                                            <p:txEl>
                                              <p:pRg st="0" end="0"/>
                                            </p:txEl>
                                          </p:spTgt>
                                        </p:tgtEl>
                                      </p:cBhvr>
                                    </p:animEffect>
                                    <p:anim calcmode="lin" valueType="num">
                                      <p:cBhvr>
                                        <p:cTn id="23" dur="1000" fill="hold"/>
                                        <p:tgtEl>
                                          <p:spTgt spid="10855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8550">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8550">
                                            <p:txEl>
                                              <p:pRg st="1" end="1"/>
                                            </p:txEl>
                                          </p:spTgt>
                                        </p:tgtEl>
                                        <p:attrNameLst>
                                          <p:attrName>style.visibility</p:attrName>
                                        </p:attrNameLst>
                                      </p:cBhvr>
                                      <p:to>
                                        <p:strVal val="visible"/>
                                      </p:to>
                                    </p:set>
                                    <p:animEffect transition="in" filter="fade">
                                      <p:cBhvr>
                                        <p:cTn id="27" dur="1000"/>
                                        <p:tgtEl>
                                          <p:spTgt spid="108550">
                                            <p:txEl>
                                              <p:pRg st="1" end="1"/>
                                            </p:txEl>
                                          </p:spTgt>
                                        </p:tgtEl>
                                      </p:cBhvr>
                                    </p:animEffect>
                                    <p:anim calcmode="lin" valueType="num">
                                      <p:cBhvr>
                                        <p:cTn id="28" dur="1000" fill="hold"/>
                                        <p:tgtEl>
                                          <p:spTgt spid="108550">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085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8551"/>
                                        </p:tgtEl>
                                        <p:attrNameLst>
                                          <p:attrName>style.visibility</p:attrName>
                                        </p:attrNameLst>
                                      </p:cBhvr>
                                      <p:to>
                                        <p:strVal val="visible"/>
                                      </p:to>
                                    </p:set>
                                    <p:anim calcmode="lin" valueType="num">
                                      <p:cBhvr additive="base">
                                        <p:cTn id="34" dur="500" fill="hold"/>
                                        <p:tgtEl>
                                          <p:spTgt spid="108551"/>
                                        </p:tgtEl>
                                        <p:attrNameLst>
                                          <p:attrName>ppt_x</p:attrName>
                                        </p:attrNameLst>
                                      </p:cBhvr>
                                      <p:tavLst>
                                        <p:tav tm="0">
                                          <p:val>
                                            <p:strVal val="#ppt_x"/>
                                          </p:val>
                                        </p:tav>
                                        <p:tav tm="100000">
                                          <p:val>
                                            <p:strVal val="#ppt_x"/>
                                          </p:val>
                                        </p:tav>
                                      </p:tavLst>
                                    </p:anim>
                                    <p:anim calcmode="lin" valueType="num">
                                      <p:cBhvr additive="base">
                                        <p:cTn id="35" dur="500" fill="hold"/>
                                        <p:tgtEl>
                                          <p:spTgt spid="1085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1775520" y="548680"/>
            <a:ext cx="8424936" cy="107721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Business Researches (Continue) </a:t>
            </a:r>
          </a:p>
        </p:txBody>
      </p:sp>
      <p:sp>
        <p:nvSpPr>
          <p:cNvPr id="100357" name="Dikdörtgen 1"/>
          <p:cNvSpPr>
            <a:spLocks noChangeArrowheads="1"/>
          </p:cNvSpPr>
          <p:nvPr/>
        </p:nvSpPr>
        <p:spPr bwMode="auto">
          <a:xfrm>
            <a:off x="1774826" y="2044701"/>
            <a:ext cx="8424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10. Respect for colleagues</a:t>
            </a:r>
            <a:endParaRPr lang="tr-TR" altLang="en-US" sz="2400"/>
          </a:p>
          <a:p>
            <a:pPr algn="just" eaLnBrk="1" hangingPunct="1">
              <a:spcBef>
                <a:spcPct val="0"/>
              </a:spcBef>
              <a:buFontTx/>
              <a:buNone/>
            </a:pPr>
            <a:r>
              <a:rPr lang="tr-TR" altLang="en-US" sz="2400"/>
              <a:t>Respect your colleagues and treat them fairly.</a:t>
            </a:r>
          </a:p>
        </p:txBody>
      </p:sp>
      <p:sp>
        <p:nvSpPr>
          <p:cNvPr id="100358" name="Dikdörtgen 3"/>
          <p:cNvSpPr>
            <a:spLocks noChangeArrowheads="1"/>
          </p:cNvSpPr>
          <p:nvPr/>
        </p:nvSpPr>
        <p:spPr bwMode="auto">
          <a:xfrm>
            <a:off x="1847850" y="3213100"/>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11. Social Responsibility</a:t>
            </a:r>
            <a:endParaRPr lang="tr-TR" altLang="en-US" sz="2400"/>
          </a:p>
          <a:p>
            <a:pPr algn="just" eaLnBrk="1" hangingPunct="1">
              <a:spcBef>
                <a:spcPct val="0"/>
              </a:spcBef>
              <a:buFontTx/>
              <a:buNone/>
            </a:pPr>
            <a:r>
              <a:rPr lang="tr-TR" altLang="en-US" sz="2400"/>
              <a:t>Strive to promote social good and prevent through research, public education, and advocacy.</a:t>
            </a:r>
          </a:p>
        </p:txBody>
      </p:sp>
      <p:sp>
        <p:nvSpPr>
          <p:cNvPr id="100359" name="Dikdörtgen 4"/>
          <p:cNvSpPr>
            <a:spLocks noChangeArrowheads="1"/>
          </p:cNvSpPr>
          <p:nvPr/>
        </p:nvSpPr>
        <p:spPr bwMode="auto">
          <a:xfrm>
            <a:off x="1847850" y="4797425"/>
            <a:ext cx="83518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12. Non-Discrimination</a:t>
            </a:r>
            <a:endParaRPr lang="tr-TR" altLang="en-US" sz="2400"/>
          </a:p>
          <a:p>
            <a:pPr algn="just" eaLnBrk="1" hangingPunct="1">
              <a:spcBef>
                <a:spcPct val="0"/>
              </a:spcBef>
              <a:buFontTx/>
              <a:buNone/>
            </a:pPr>
            <a:r>
              <a:rPr lang="tr-TR" altLang="en-US" sz="2400"/>
              <a:t>Avoid discrimination against colleagues or students on the basis of sex, race, ethnicity, or other factors that are not related to their scientific competence and integrity.</a:t>
            </a:r>
          </a:p>
        </p:txBody>
      </p:sp>
      <p:sp>
        <p:nvSpPr>
          <p:cNvPr id="134151"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B6195E49-6DD6-1749-8EAE-9FBC6F25A293}" type="slidenum">
              <a:rPr lang="en-US" altLang="en-US" sz="1400"/>
              <a:pPr>
                <a:spcBef>
                  <a:spcPct val="0"/>
                </a:spcBef>
                <a:buFontTx/>
                <a:buNone/>
              </a:pPr>
              <a:t>56</a:t>
            </a:fld>
            <a:endParaRPr lang="en-US" altLang="en-US" sz="1400"/>
          </a:p>
        </p:txBody>
      </p:sp>
    </p:spTree>
    <p:extLst>
      <p:ext uri="{BB962C8B-B14F-4D97-AF65-F5344CB8AC3E}">
        <p14:creationId xmlns:p14="http://schemas.microsoft.com/office/powerpoint/2010/main" val="23687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Effect transition="in" filter="circle(in)">
                                      <p:cBhvr>
                                        <p:cTn id="12" dur="2000"/>
                                        <p:tgtEl>
                                          <p:spTgt spid="100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0358"/>
                                        </p:tgtEl>
                                        <p:attrNameLst>
                                          <p:attrName>style.visibility</p:attrName>
                                        </p:attrNameLst>
                                      </p:cBhvr>
                                      <p:to>
                                        <p:strVal val="visible"/>
                                      </p:to>
                                    </p:set>
                                    <p:animEffect transition="in" filter="wipe(down)">
                                      <p:cBhvr>
                                        <p:cTn id="17" dur="500"/>
                                        <p:tgtEl>
                                          <p:spTgt spid="1003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0359"/>
                                        </p:tgtEl>
                                        <p:attrNameLst>
                                          <p:attrName>style.visibility</p:attrName>
                                        </p:attrNameLst>
                                      </p:cBhvr>
                                      <p:to>
                                        <p:strVal val="visible"/>
                                      </p:to>
                                    </p:set>
                                    <p:animEffect transition="in" filter="barn(inVertical)">
                                      <p:cBhvr>
                                        <p:cTn id="22" dur="5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p:bldP spid="100358" grpId="0"/>
      <p:bldP spid="10035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1775520" y="692696"/>
            <a:ext cx="8424936" cy="107721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Business Researches (Continue) </a:t>
            </a:r>
          </a:p>
        </p:txBody>
      </p:sp>
      <p:sp>
        <p:nvSpPr>
          <p:cNvPr id="101381" name="Dikdörtgen 1"/>
          <p:cNvSpPr>
            <a:spLocks noChangeArrowheads="1"/>
          </p:cNvSpPr>
          <p:nvPr/>
        </p:nvSpPr>
        <p:spPr bwMode="auto">
          <a:xfrm>
            <a:off x="1795463" y="2636839"/>
            <a:ext cx="84248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13. Competence </a:t>
            </a:r>
            <a:r>
              <a:rPr lang="tr-TR" altLang="en-US" sz="1000" b="1"/>
              <a:t>(Yeterlik)</a:t>
            </a:r>
            <a:endParaRPr lang="tr-TR" altLang="en-US" sz="1000"/>
          </a:p>
          <a:p>
            <a:pPr algn="just" eaLnBrk="1" hangingPunct="1">
              <a:spcBef>
                <a:spcPct val="0"/>
              </a:spcBef>
              <a:buFontTx/>
              <a:buNone/>
            </a:pPr>
            <a:r>
              <a:rPr lang="tr-TR" altLang="en-US" sz="2400"/>
              <a:t>Maintain and improve your own professional competence and expertise through lifelong education and learning; take steps to promote competence in science as a whole.</a:t>
            </a:r>
          </a:p>
        </p:txBody>
      </p:sp>
      <p:sp>
        <p:nvSpPr>
          <p:cNvPr id="101382" name="Dikdörtgen 3"/>
          <p:cNvSpPr>
            <a:spLocks noChangeArrowheads="1"/>
          </p:cNvSpPr>
          <p:nvPr/>
        </p:nvSpPr>
        <p:spPr bwMode="auto">
          <a:xfrm>
            <a:off x="1795463" y="4652963"/>
            <a:ext cx="8424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14. Legality</a:t>
            </a:r>
            <a:endParaRPr lang="tr-TR" altLang="en-US" sz="2400"/>
          </a:p>
          <a:p>
            <a:pPr algn="just" eaLnBrk="1" hangingPunct="1">
              <a:spcBef>
                <a:spcPct val="0"/>
              </a:spcBef>
              <a:buFontTx/>
              <a:buNone/>
            </a:pPr>
            <a:r>
              <a:rPr lang="tr-TR" altLang="en-US" sz="2400"/>
              <a:t>Know and obey relevant laws and institutional and governmental policies.</a:t>
            </a:r>
          </a:p>
        </p:txBody>
      </p:sp>
      <p:sp>
        <p:nvSpPr>
          <p:cNvPr id="135174"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76403D01-C238-9847-991D-460C6032FE6F}" type="slidenum">
              <a:rPr lang="en-US" altLang="en-US" sz="1400"/>
              <a:pPr>
                <a:spcBef>
                  <a:spcPct val="0"/>
                </a:spcBef>
                <a:buFontTx/>
                <a:buNone/>
              </a:pPr>
              <a:t>57</a:t>
            </a:fld>
            <a:endParaRPr lang="en-US" altLang="en-US" sz="1400"/>
          </a:p>
        </p:txBody>
      </p:sp>
    </p:spTree>
    <p:extLst>
      <p:ext uri="{BB962C8B-B14F-4D97-AF65-F5344CB8AC3E}">
        <p14:creationId xmlns:p14="http://schemas.microsoft.com/office/powerpoint/2010/main" val="184617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1381"/>
                                        </p:tgtEl>
                                        <p:attrNameLst>
                                          <p:attrName>style.visibility</p:attrName>
                                        </p:attrNameLst>
                                      </p:cBhvr>
                                      <p:to>
                                        <p:strVal val="visible"/>
                                      </p:to>
                                    </p:set>
                                    <p:anim calcmode="lin" valueType="num">
                                      <p:cBhvr additive="base">
                                        <p:cTn id="12" dur="500" fill="hold"/>
                                        <p:tgtEl>
                                          <p:spTgt spid="101381"/>
                                        </p:tgtEl>
                                        <p:attrNameLst>
                                          <p:attrName>ppt_x</p:attrName>
                                        </p:attrNameLst>
                                      </p:cBhvr>
                                      <p:tavLst>
                                        <p:tav tm="0">
                                          <p:val>
                                            <p:strVal val="#ppt_x"/>
                                          </p:val>
                                        </p:tav>
                                        <p:tav tm="100000">
                                          <p:val>
                                            <p:strVal val="#ppt_x"/>
                                          </p:val>
                                        </p:tav>
                                      </p:tavLst>
                                    </p:anim>
                                    <p:anim calcmode="lin" valueType="num">
                                      <p:cBhvr additive="base">
                                        <p:cTn id="13" dur="500" fill="hold"/>
                                        <p:tgtEl>
                                          <p:spTgt spid="10138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1382"/>
                                        </p:tgtEl>
                                        <p:attrNameLst>
                                          <p:attrName>style.visibility</p:attrName>
                                        </p:attrNameLst>
                                      </p:cBhvr>
                                      <p:to>
                                        <p:strVal val="visible"/>
                                      </p:to>
                                    </p:set>
                                    <p:animEffect transition="in" filter="fade">
                                      <p:cBhvr>
                                        <p:cTn id="18" dur="5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p:bldP spid="10138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a:spLocks noChangeArrowheads="1"/>
          </p:cNvSpPr>
          <p:nvPr/>
        </p:nvSpPr>
        <p:spPr bwMode="auto">
          <a:xfrm>
            <a:off x="1775520" y="332656"/>
            <a:ext cx="8424936" cy="107721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200" dirty="0">
                <a:solidFill>
                  <a:srgbClr val="FF0000"/>
                </a:solidFill>
              </a:rPr>
              <a:t>Ethical Codes in Business Researches (Continue) </a:t>
            </a:r>
          </a:p>
        </p:txBody>
      </p:sp>
      <p:sp>
        <p:nvSpPr>
          <p:cNvPr id="102405" name="Dikdörtgen 1"/>
          <p:cNvSpPr>
            <a:spLocks noChangeArrowheads="1"/>
          </p:cNvSpPr>
          <p:nvPr/>
        </p:nvSpPr>
        <p:spPr bwMode="auto">
          <a:xfrm>
            <a:off x="1774826" y="1700214"/>
            <a:ext cx="5184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15. Animal Care</a:t>
            </a:r>
            <a:endParaRPr lang="tr-TR" altLang="en-US" sz="2400"/>
          </a:p>
          <a:p>
            <a:pPr algn="just" eaLnBrk="1" hangingPunct="1">
              <a:spcBef>
                <a:spcPct val="0"/>
              </a:spcBef>
              <a:buFontTx/>
              <a:buNone/>
            </a:pPr>
            <a:r>
              <a:rPr lang="tr-TR" altLang="en-US" sz="2400"/>
              <a:t>Show proper respect and care for animals when using them in research. Do not conduct unnecessary or poorly designed animal experiments.</a:t>
            </a:r>
          </a:p>
        </p:txBody>
      </p:sp>
      <p:sp>
        <p:nvSpPr>
          <p:cNvPr id="102406" name="Dikdörtgen 3"/>
          <p:cNvSpPr>
            <a:spLocks noChangeArrowheads="1"/>
          </p:cNvSpPr>
          <p:nvPr/>
        </p:nvSpPr>
        <p:spPr bwMode="auto">
          <a:xfrm>
            <a:off x="1774826" y="4149725"/>
            <a:ext cx="84248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t>16. Human Subjects Protection</a:t>
            </a:r>
            <a:endParaRPr lang="tr-TR" altLang="en-US" sz="2400"/>
          </a:p>
          <a:p>
            <a:pPr algn="just" eaLnBrk="1" hangingPunct="1">
              <a:spcBef>
                <a:spcPct val="0"/>
              </a:spcBef>
              <a:buFontTx/>
              <a:buNone/>
            </a:pPr>
            <a:r>
              <a:rPr lang="tr-TR" altLang="en-US" sz="2400"/>
              <a:t>When conducting research on human subjects, minimize harms and risks and maximize benefits; respect human dignity </a:t>
            </a:r>
            <a:r>
              <a:rPr lang="tr-TR" altLang="en-US" sz="1000"/>
              <a:t>(haysiyet)</a:t>
            </a:r>
            <a:r>
              <a:rPr lang="tr-TR" altLang="en-US" sz="2400"/>
              <a:t>, privacy, and autonomy; and strive to distribute the benefits of research fairly </a:t>
            </a:r>
            <a:r>
              <a:rPr lang="tr-TR" altLang="en-US" sz="1000"/>
              <a:t>(dürüstçe)</a:t>
            </a:r>
            <a:r>
              <a:rPr lang="tr-TR" altLang="en-US" sz="2400"/>
              <a:t>.</a:t>
            </a:r>
          </a:p>
        </p:txBody>
      </p:sp>
      <p:pic>
        <p:nvPicPr>
          <p:cNvPr id="114696" name="Picture 8" descr="http://fin6.com/wp-content/uploads/2013/07/c42799a63ea93277e17106aa018ecaa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1196975"/>
            <a:ext cx="37163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9"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08F28C96-1B88-3243-87B6-366E8C0FE58A}" type="slidenum">
              <a:rPr lang="en-US" altLang="en-US" sz="1400"/>
              <a:pPr>
                <a:spcBef>
                  <a:spcPct val="0"/>
                </a:spcBef>
                <a:buFontTx/>
                <a:buNone/>
              </a:pPr>
              <a:t>58</a:t>
            </a:fld>
            <a:endParaRPr lang="en-US" altLang="en-US" sz="1400"/>
          </a:p>
        </p:txBody>
      </p:sp>
    </p:spTree>
    <p:extLst>
      <p:ext uri="{BB962C8B-B14F-4D97-AF65-F5344CB8AC3E}">
        <p14:creationId xmlns:p14="http://schemas.microsoft.com/office/powerpoint/2010/main" val="1742147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0240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nodeType="clickEffect">
                                  <p:stCondLst>
                                    <p:cond delay="0"/>
                                  </p:stCondLst>
                                  <p:childTnLst>
                                    <p:set>
                                      <p:cBhvr>
                                        <p:cTn id="15" dur="1" fill="hold">
                                          <p:stCondLst>
                                            <p:cond delay="0"/>
                                          </p:stCondLst>
                                        </p:cTn>
                                        <p:tgtEl>
                                          <p:spTgt spid="114696"/>
                                        </p:tgtEl>
                                        <p:attrNameLst>
                                          <p:attrName>style.visibility</p:attrName>
                                        </p:attrNameLst>
                                      </p:cBhvr>
                                      <p:to>
                                        <p:strVal val="visible"/>
                                      </p:to>
                                    </p:set>
                                    <p:animEffect transition="in" filter="wipe(down)">
                                      <p:cBhvr>
                                        <p:cTn id="16" dur="580">
                                          <p:stCondLst>
                                            <p:cond delay="0"/>
                                          </p:stCondLst>
                                        </p:cTn>
                                        <p:tgtEl>
                                          <p:spTgt spid="114696"/>
                                        </p:tgtEl>
                                      </p:cBhvr>
                                    </p:animEffect>
                                    <p:anim calcmode="lin" valueType="num">
                                      <p:cBhvr>
                                        <p:cTn id="17" dur="1822" tmFilter="0,0; 0.14,0.36; 0.43,0.73; 0.71,0.91; 1.0,1.0">
                                          <p:stCondLst>
                                            <p:cond delay="0"/>
                                          </p:stCondLst>
                                        </p:cTn>
                                        <p:tgtEl>
                                          <p:spTgt spid="11469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1469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1469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1469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14696"/>
                                        </p:tgtEl>
                                        <p:attrNameLst>
                                          <p:attrName>ppt_y</p:attrName>
                                        </p:attrNameLst>
                                      </p:cBhvr>
                                      <p:tavLst>
                                        <p:tav tm="0" fmla="#ppt_y-sin(pi*$)/81">
                                          <p:val>
                                            <p:fltVal val="0"/>
                                          </p:val>
                                        </p:tav>
                                        <p:tav tm="100000">
                                          <p:val>
                                            <p:fltVal val="1"/>
                                          </p:val>
                                        </p:tav>
                                      </p:tavLst>
                                    </p:anim>
                                    <p:animScale>
                                      <p:cBhvr>
                                        <p:cTn id="22" dur="26">
                                          <p:stCondLst>
                                            <p:cond delay="650"/>
                                          </p:stCondLst>
                                        </p:cTn>
                                        <p:tgtEl>
                                          <p:spTgt spid="114696"/>
                                        </p:tgtEl>
                                      </p:cBhvr>
                                      <p:to x="100000" y="60000"/>
                                    </p:animScale>
                                    <p:animScale>
                                      <p:cBhvr>
                                        <p:cTn id="23" dur="166" decel="50000">
                                          <p:stCondLst>
                                            <p:cond delay="676"/>
                                          </p:stCondLst>
                                        </p:cTn>
                                        <p:tgtEl>
                                          <p:spTgt spid="114696"/>
                                        </p:tgtEl>
                                      </p:cBhvr>
                                      <p:to x="100000" y="100000"/>
                                    </p:animScale>
                                    <p:animScale>
                                      <p:cBhvr>
                                        <p:cTn id="24" dur="26">
                                          <p:stCondLst>
                                            <p:cond delay="1312"/>
                                          </p:stCondLst>
                                        </p:cTn>
                                        <p:tgtEl>
                                          <p:spTgt spid="114696"/>
                                        </p:tgtEl>
                                      </p:cBhvr>
                                      <p:to x="100000" y="80000"/>
                                    </p:animScale>
                                    <p:animScale>
                                      <p:cBhvr>
                                        <p:cTn id="25" dur="166" decel="50000">
                                          <p:stCondLst>
                                            <p:cond delay="1338"/>
                                          </p:stCondLst>
                                        </p:cTn>
                                        <p:tgtEl>
                                          <p:spTgt spid="114696"/>
                                        </p:tgtEl>
                                      </p:cBhvr>
                                      <p:to x="100000" y="100000"/>
                                    </p:animScale>
                                    <p:animScale>
                                      <p:cBhvr>
                                        <p:cTn id="26" dur="26">
                                          <p:stCondLst>
                                            <p:cond delay="1642"/>
                                          </p:stCondLst>
                                        </p:cTn>
                                        <p:tgtEl>
                                          <p:spTgt spid="114696"/>
                                        </p:tgtEl>
                                      </p:cBhvr>
                                      <p:to x="100000" y="90000"/>
                                    </p:animScale>
                                    <p:animScale>
                                      <p:cBhvr>
                                        <p:cTn id="27" dur="166" decel="50000">
                                          <p:stCondLst>
                                            <p:cond delay="1668"/>
                                          </p:stCondLst>
                                        </p:cTn>
                                        <p:tgtEl>
                                          <p:spTgt spid="114696"/>
                                        </p:tgtEl>
                                      </p:cBhvr>
                                      <p:to x="100000" y="100000"/>
                                    </p:animScale>
                                    <p:animScale>
                                      <p:cBhvr>
                                        <p:cTn id="28" dur="26">
                                          <p:stCondLst>
                                            <p:cond delay="1808"/>
                                          </p:stCondLst>
                                        </p:cTn>
                                        <p:tgtEl>
                                          <p:spTgt spid="114696"/>
                                        </p:tgtEl>
                                      </p:cBhvr>
                                      <p:to x="100000" y="95000"/>
                                    </p:animScale>
                                    <p:animScale>
                                      <p:cBhvr>
                                        <p:cTn id="29" dur="166" decel="50000">
                                          <p:stCondLst>
                                            <p:cond delay="1834"/>
                                          </p:stCondLst>
                                        </p:cTn>
                                        <p:tgtEl>
                                          <p:spTgt spid="114696"/>
                                        </p:tgtEl>
                                      </p:cBhvr>
                                      <p:to x="100000" y="100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02406">
                                            <p:txEl>
                                              <p:pRg st="0" end="0"/>
                                            </p:txEl>
                                          </p:spTgt>
                                        </p:tgtEl>
                                        <p:attrNameLst>
                                          <p:attrName>style.visibility</p:attrName>
                                        </p:attrNameLst>
                                      </p:cBhvr>
                                      <p:to>
                                        <p:strVal val="visible"/>
                                      </p:to>
                                    </p:set>
                                    <p:anim calcmode="lin" valueType="num">
                                      <p:cBhvr additive="base">
                                        <p:cTn id="34" dur="500" fill="hold"/>
                                        <p:tgtEl>
                                          <p:spTgt spid="10240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2406">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2406">
                                            <p:txEl>
                                              <p:pRg st="1" end="1"/>
                                            </p:txEl>
                                          </p:spTgt>
                                        </p:tgtEl>
                                        <p:attrNameLst>
                                          <p:attrName>style.visibility</p:attrName>
                                        </p:attrNameLst>
                                      </p:cBhvr>
                                      <p:to>
                                        <p:strVal val="visible"/>
                                      </p:to>
                                    </p:set>
                                    <p:anim calcmode="lin" valueType="num">
                                      <p:cBhvr additive="base">
                                        <p:cTn id="38" dur="500" fill="hold"/>
                                        <p:tgtEl>
                                          <p:spTgt spid="102406">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24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Metin kutusu 1"/>
          <p:cNvSpPr txBox="1">
            <a:spLocks noChangeArrowheads="1"/>
          </p:cNvSpPr>
          <p:nvPr/>
        </p:nvSpPr>
        <p:spPr bwMode="auto">
          <a:xfrm>
            <a:off x="1703512" y="404665"/>
            <a:ext cx="8496944" cy="1200329"/>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tr-TR" sz="3600" b="1" dirty="0" err="1">
                <a:solidFill>
                  <a:srgbClr val="FF6600"/>
                </a:solidFill>
              </a:rPr>
              <a:t>Reasons</a:t>
            </a:r>
            <a:r>
              <a:rPr lang="tr-TR" sz="3600" b="1" dirty="0">
                <a:solidFill>
                  <a:srgbClr val="FF6600"/>
                </a:solidFill>
              </a:rPr>
              <a:t> </a:t>
            </a:r>
            <a:r>
              <a:rPr lang="tr-TR" sz="3600" b="1" dirty="0" err="1">
                <a:solidFill>
                  <a:srgbClr val="FF6600"/>
                </a:solidFill>
              </a:rPr>
              <a:t>for</a:t>
            </a:r>
            <a:r>
              <a:rPr lang="tr-TR" sz="3600" b="1" dirty="0">
                <a:solidFill>
                  <a:srgbClr val="FF6600"/>
                </a:solidFill>
              </a:rPr>
              <a:t> </a:t>
            </a:r>
            <a:r>
              <a:rPr lang="tr-TR" sz="3600" b="1" dirty="0" err="1">
                <a:solidFill>
                  <a:srgbClr val="FF6600"/>
                </a:solidFill>
              </a:rPr>
              <a:t>Conducting</a:t>
            </a:r>
            <a:r>
              <a:rPr lang="tr-TR" sz="3600" b="1" dirty="0">
                <a:solidFill>
                  <a:srgbClr val="FF6600"/>
                </a:solidFill>
              </a:rPr>
              <a:t> </a:t>
            </a:r>
            <a:r>
              <a:rPr lang="tr-TR" sz="3600" b="1" dirty="0" err="1">
                <a:solidFill>
                  <a:srgbClr val="FF6600"/>
                </a:solidFill>
              </a:rPr>
              <a:t>Ethical</a:t>
            </a:r>
            <a:r>
              <a:rPr lang="tr-TR" sz="3600" b="1" dirty="0">
                <a:solidFill>
                  <a:srgbClr val="FF6600"/>
                </a:solidFill>
              </a:rPr>
              <a:t> </a:t>
            </a:r>
            <a:r>
              <a:rPr lang="tr-TR" sz="3600" b="1" dirty="0" err="1">
                <a:solidFill>
                  <a:srgbClr val="FF6600"/>
                </a:solidFill>
              </a:rPr>
              <a:t>Researches</a:t>
            </a:r>
            <a:endParaRPr lang="tr-TR" sz="3600" b="1" dirty="0">
              <a:solidFill>
                <a:srgbClr val="FF6600"/>
              </a:solidFill>
            </a:endParaRPr>
          </a:p>
        </p:txBody>
      </p:sp>
      <p:sp>
        <p:nvSpPr>
          <p:cNvPr id="3" name="Metin kutusu 2"/>
          <p:cNvSpPr txBox="1">
            <a:spLocks noChangeArrowheads="1"/>
          </p:cNvSpPr>
          <p:nvPr/>
        </p:nvSpPr>
        <p:spPr bwMode="auto">
          <a:xfrm>
            <a:off x="1992314" y="1700213"/>
            <a:ext cx="7991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tr-TR" altLang="en-US" sz="2400" b="1">
                <a:solidFill>
                  <a:srgbClr val="7030A0"/>
                </a:solidFill>
              </a:rPr>
              <a:t>1. </a:t>
            </a:r>
            <a:r>
              <a:rPr lang="en-US" altLang="en-US" sz="2400" b="1">
                <a:solidFill>
                  <a:srgbClr val="7030A0"/>
                </a:solidFill>
              </a:rPr>
              <a:t>Unethical research is morally wrong: </a:t>
            </a:r>
            <a:r>
              <a:rPr lang="en-US" altLang="en-US" sz="2400">
                <a:solidFill>
                  <a:srgbClr val="7030A0"/>
                </a:solidFill>
              </a:rPr>
              <a:t>Unethical research may not be illegal, but at least it is not the right thing to do. </a:t>
            </a:r>
            <a:endParaRPr lang="tr-TR" altLang="en-US" sz="2400">
              <a:solidFill>
                <a:srgbClr val="7030A0"/>
              </a:solidFill>
            </a:endParaRPr>
          </a:p>
        </p:txBody>
      </p:sp>
      <p:sp>
        <p:nvSpPr>
          <p:cNvPr id="4" name="Metin kutusu 3"/>
          <p:cNvSpPr txBox="1">
            <a:spLocks noChangeArrowheads="1"/>
          </p:cNvSpPr>
          <p:nvPr/>
        </p:nvSpPr>
        <p:spPr bwMode="auto">
          <a:xfrm>
            <a:off x="2135188" y="2997201"/>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solidFill>
                  <a:srgbClr val="0070C0"/>
                </a:solidFill>
              </a:rPr>
              <a:t>2. Unethical research can affect the image of the firm and management.</a:t>
            </a:r>
            <a:endParaRPr lang="tr-TR" altLang="en-US" sz="2400" b="1">
              <a:solidFill>
                <a:srgbClr val="0070C0"/>
              </a:solidFill>
            </a:endParaRPr>
          </a:p>
        </p:txBody>
      </p:sp>
      <p:sp>
        <p:nvSpPr>
          <p:cNvPr id="5" name="Metin kutusu 4"/>
          <p:cNvSpPr txBox="1">
            <a:spLocks noChangeArrowheads="1"/>
          </p:cNvSpPr>
          <p:nvPr/>
        </p:nvSpPr>
        <p:spPr bwMode="auto">
          <a:xfrm>
            <a:off x="2135188" y="4292600"/>
            <a:ext cx="8064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solidFill>
                  <a:srgbClr val="00B0F0"/>
                </a:solidFill>
              </a:rPr>
              <a:t>3. Unethical research can lead to poor-quality data and, ultimately to poor decision</a:t>
            </a:r>
            <a:endParaRPr lang="tr-TR" altLang="en-US" sz="2400" b="1">
              <a:solidFill>
                <a:srgbClr val="00B0F0"/>
              </a:solidFill>
            </a:endParaRPr>
          </a:p>
        </p:txBody>
      </p:sp>
      <p:sp>
        <p:nvSpPr>
          <p:cNvPr id="6" name="Metin kutusu 5"/>
          <p:cNvSpPr txBox="1">
            <a:spLocks noChangeArrowheads="1"/>
          </p:cNvSpPr>
          <p:nvPr/>
        </p:nvSpPr>
        <p:spPr bwMode="auto">
          <a:xfrm>
            <a:off x="2063750" y="5373688"/>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b="1">
                <a:solidFill>
                  <a:srgbClr val="00B050"/>
                </a:solidFill>
              </a:rPr>
              <a:t>4. New, potentially damaging ethical challenges are being created because of the explosive growth of technological capabilities in the research arena. </a:t>
            </a:r>
            <a:endParaRPr lang="tr-TR" altLang="en-US" sz="2400" b="1">
              <a:solidFill>
                <a:srgbClr val="00B050"/>
              </a:solidFill>
            </a:endParaRPr>
          </a:p>
        </p:txBody>
      </p:sp>
      <p:sp>
        <p:nvSpPr>
          <p:cNvPr id="137224" name="Slayt Numarası Yer Tutucusu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D9DFA7CB-B676-854C-9165-9C5E398C7227}" type="slidenum">
              <a:rPr lang="en-US" altLang="en-US" sz="1400"/>
              <a:pPr>
                <a:spcBef>
                  <a:spcPct val="0"/>
                </a:spcBef>
                <a:buFontTx/>
                <a:buNone/>
              </a:pPr>
              <a:t>59</a:t>
            </a:fld>
            <a:endParaRPr lang="en-US" altLang="en-US" sz="1400"/>
          </a:p>
        </p:txBody>
      </p:sp>
    </p:spTree>
    <p:extLst>
      <p:ext uri="{BB962C8B-B14F-4D97-AF65-F5344CB8AC3E}">
        <p14:creationId xmlns:p14="http://schemas.microsoft.com/office/powerpoint/2010/main" val="1478132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96290"/>
                                        </p:tgtEl>
                                        <p:attrNameLst>
                                          <p:attrName>style.visibility</p:attrName>
                                        </p:attrNameLst>
                                      </p:cBhvr>
                                      <p:to>
                                        <p:strVal val="visible"/>
                                      </p:to>
                                    </p:set>
                                    <p:animEffect transition="in" filter="circle(in)">
                                      <p:cBhvr>
                                        <p:cTn id="7" dur="2000"/>
                                        <p:tgtEl>
                                          <p:spTgt spid="396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774826" y="1412875"/>
            <a:ext cx="85693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just" eaLnBrk="1" hangingPunct="1">
              <a:spcBef>
                <a:spcPct val="0"/>
              </a:spcBef>
              <a:buFontTx/>
              <a:buNone/>
            </a:pPr>
            <a:r>
              <a:rPr lang="en-US" altLang="en-US" sz="3600" b="1">
                <a:solidFill>
                  <a:srgbClr val="FF0000"/>
                </a:solidFill>
              </a:rPr>
              <a:t>External suppliers </a:t>
            </a:r>
            <a:r>
              <a:rPr lang="en-US" altLang="en-US" sz="3600"/>
              <a:t>are outside firms hired to supply marketing research data.</a:t>
            </a:r>
          </a:p>
          <a:p>
            <a:pPr algn="just" eaLnBrk="1" hangingPunct="1">
              <a:spcBef>
                <a:spcPct val="0"/>
              </a:spcBef>
              <a:buFontTx/>
              <a:buNone/>
            </a:pPr>
            <a:r>
              <a:rPr lang="en-US" altLang="en-US" sz="3600"/>
              <a:t>These external suppliers collectively comprise</a:t>
            </a:r>
            <a:r>
              <a:rPr lang="tr-TR" altLang="en-US" sz="1000"/>
              <a:t>(kapsamak)</a:t>
            </a:r>
            <a:r>
              <a:rPr lang="en-US" altLang="en-US" sz="3600"/>
              <a:t>the marketing research industry.</a:t>
            </a:r>
            <a:r>
              <a:rPr lang="tr-TR" altLang="en-US" sz="3600"/>
              <a:t> </a:t>
            </a:r>
            <a:r>
              <a:rPr lang="en-US" altLang="en-US" sz="3600"/>
              <a:t>These</a:t>
            </a:r>
            <a:r>
              <a:rPr lang="tr-TR" altLang="en-US" sz="3600"/>
              <a:t> </a:t>
            </a:r>
            <a:r>
              <a:rPr lang="en-US" altLang="en-US" sz="3600"/>
              <a:t>suppliers range from small (one or a few persons) operations to very large</a:t>
            </a:r>
            <a:r>
              <a:rPr lang="tr-TR" altLang="en-US" sz="3600"/>
              <a:t> </a:t>
            </a:r>
            <a:r>
              <a:rPr lang="en-US" altLang="en-US" sz="3600"/>
              <a:t>global corporations</a:t>
            </a:r>
            <a:r>
              <a:rPr lang="en-US" altLang="en-US" sz="1800"/>
              <a:t>.</a:t>
            </a:r>
            <a:endParaRPr lang="tr-TR" altLang="en-US" sz="1800"/>
          </a:p>
        </p:txBody>
      </p:sp>
      <p:sp>
        <p:nvSpPr>
          <p:cNvPr id="82946"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1CF08F33-1C4B-A34B-AEEA-5D9529065127}" type="slidenum">
              <a:rPr lang="en-US" altLang="en-US" sz="1400"/>
              <a:pPr>
                <a:spcBef>
                  <a:spcPct val="0"/>
                </a:spcBef>
                <a:buFontTx/>
                <a:buNone/>
              </a:pPr>
              <a:t>6</a:t>
            </a:fld>
            <a:endParaRPr lang="en-US" altLang="en-US" sz="1400"/>
          </a:p>
        </p:txBody>
      </p:sp>
    </p:spTree>
    <p:extLst>
      <p:ext uri="{BB962C8B-B14F-4D97-AF65-F5344CB8AC3E}">
        <p14:creationId xmlns:p14="http://schemas.microsoft.com/office/powerpoint/2010/main" val="349741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1" name="Picture 1"/>
          <p:cNvPicPr>
            <a:picLocks noChangeAspect="1" noChangeArrowheads="1"/>
          </p:cNvPicPr>
          <p:nvPr/>
        </p:nvPicPr>
        <p:blipFill>
          <a:blip r:embed="rId2">
            <a:extLst>
              <a:ext uri="{28A0092B-C50C-407E-A947-70E740481C1C}">
                <a14:useLocalDpi xmlns:a14="http://schemas.microsoft.com/office/drawing/2010/main" val="0"/>
              </a:ext>
            </a:extLst>
          </a:blip>
          <a:srcRect l="9209" t="11855" r="883" b="8405"/>
          <a:stretch>
            <a:fillRect/>
          </a:stretch>
        </p:blipFill>
        <p:spPr bwMode="auto">
          <a:xfrm>
            <a:off x="1525588" y="404814"/>
            <a:ext cx="9142412" cy="5832475"/>
          </a:xfrm>
          <a:prstGeom prst="rect">
            <a:avLst/>
          </a:prstGeom>
          <a:noFill/>
          <a:ln>
            <a:noFill/>
          </a:ln>
          <a:effectLst>
            <a:outerShdw blurRad="292100" dist="139700" dir="2700000" algn="tl" rotWithShape="0">
              <a:srgbClr val="333333">
                <a:alpha val="64999"/>
              </a:srgbClr>
            </a:outerShdw>
          </a:effectLst>
          <a:extLst>
            <a:ext uri="{909E8E84-426E-40dd-AFC4-6F175D3DCCD1}"/>
            <a:ext uri="{91240B29-F687-4f45-9708-019B960494DF}"/>
          </a:extLst>
        </p:spPr>
      </p:pic>
      <p:sp>
        <p:nvSpPr>
          <p:cNvPr id="83970"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762F5FE1-680A-BF4E-88F0-BABEA56A8FB0}" type="slidenum">
              <a:rPr lang="en-US" altLang="en-US" sz="1400"/>
              <a:pPr>
                <a:spcBef>
                  <a:spcPct val="0"/>
                </a:spcBef>
                <a:buFontTx/>
                <a:buNone/>
              </a:pPr>
              <a:t>7</a:t>
            </a:fld>
            <a:endParaRPr lang="en-US" altLang="en-US" sz="1400"/>
          </a:p>
        </p:txBody>
      </p:sp>
    </p:spTree>
    <p:extLst>
      <p:ext uri="{BB962C8B-B14F-4D97-AF65-F5344CB8AC3E}">
        <p14:creationId xmlns:p14="http://schemas.microsoft.com/office/powerpoint/2010/main" val="43908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89121"/>
                                        </p:tgtEl>
                                        <p:attrNameLst>
                                          <p:attrName>fillcolor</p:attrName>
                                        </p:attrNameLst>
                                      </p:cBhvr>
                                      <p:to>
                                        <a:schemeClr val="accent2"/>
                                      </p:to>
                                    </p:animClr>
                                    <p:set>
                                      <p:cBhvr>
                                        <p:cTn id="7" dur="2000" fill="hold"/>
                                        <p:tgtEl>
                                          <p:spTgt spid="389121"/>
                                        </p:tgtEl>
                                        <p:attrNameLst>
                                          <p:attrName>fill.type</p:attrName>
                                        </p:attrNameLst>
                                      </p:cBhvr>
                                      <p:to>
                                        <p:strVal val="solid"/>
                                      </p:to>
                                    </p:set>
                                    <p:set>
                                      <p:cBhvr>
                                        <p:cTn id="8" dur="2000" fill="hold"/>
                                        <p:tgtEl>
                                          <p:spTgt spid="3891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2480" t="11423" r="8032" b="19397"/>
          <a:stretch/>
        </p:blipFill>
        <p:spPr bwMode="auto">
          <a:xfrm>
            <a:off x="1740024" y="1032566"/>
            <a:ext cx="8748464" cy="5060731"/>
          </a:xfrm>
          <a:prstGeom prst="rect">
            <a:avLst/>
          </a:prstGeom>
          <a:ln w="228600" cap="sq" cmpd="thickThin">
            <a:solidFill>
              <a:srgbClr val="FF0000"/>
            </a:solidFill>
            <a:prstDash val="solid"/>
            <a:miter lim="800000"/>
          </a:ln>
          <a:effectLst>
            <a:innerShdw blurRad="76200">
              <a:srgbClr val="000000"/>
            </a:innerShdw>
          </a:effectLst>
          <a:extLst>
            <a:ext uri="{909E8E84-426E-40dd-AFC4-6F175D3DCCD1}"/>
          </a:extLst>
        </p:spPr>
      </p:pic>
      <p:sp>
        <p:nvSpPr>
          <p:cNvPr id="84994" name="Metin kutusu 1"/>
          <p:cNvSpPr txBox="1">
            <a:spLocks noChangeArrowheads="1"/>
          </p:cNvSpPr>
          <p:nvPr/>
        </p:nvSpPr>
        <p:spPr bwMode="auto">
          <a:xfrm>
            <a:off x="1766889" y="5003800"/>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endParaRPr lang="tr-TR" altLang="en-US" sz="1800"/>
          </a:p>
        </p:txBody>
      </p:sp>
      <p:sp>
        <p:nvSpPr>
          <p:cNvPr id="3" name="Dikdörtgen 2"/>
          <p:cNvSpPr/>
          <p:nvPr/>
        </p:nvSpPr>
        <p:spPr>
          <a:xfrm>
            <a:off x="1847850" y="49164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84996"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BE547CA5-2A1F-F844-890D-E9FCCBEB8ACC}" type="slidenum">
              <a:rPr lang="en-US" altLang="en-US" sz="1400"/>
              <a:pPr>
                <a:spcBef>
                  <a:spcPct val="0"/>
                </a:spcBef>
                <a:buFontTx/>
                <a:buNone/>
              </a:pPr>
              <a:t>8</a:t>
            </a:fld>
            <a:endParaRPr lang="en-US" altLang="en-US" sz="1400"/>
          </a:p>
        </p:txBody>
      </p:sp>
      <p:cxnSp>
        <p:nvCxnSpPr>
          <p:cNvPr id="4" name="Straight Arrow Connector 3"/>
          <p:cNvCxnSpPr/>
          <p:nvPr/>
        </p:nvCxnSpPr>
        <p:spPr>
          <a:xfrm>
            <a:off x="4295776" y="2276476"/>
            <a:ext cx="576263" cy="7207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95748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2193"/>
                                        </p:tgtEl>
                                        <p:attrNameLst>
                                          <p:attrName>style.visibility</p:attrName>
                                        </p:attrNameLst>
                                      </p:cBhvr>
                                      <p:to>
                                        <p:strVal val="visible"/>
                                      </p:to>
                                    </p:set>
                                    <p:animEffect transition="in" filter="fade">
                                      <p:cBhvr>
                                        <p:cTn id="7" dur="500"/>
                                        <p:tgtEl>
                                          <p:spTgt spid="392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a:spLocks noChangeArrowheads="1"/>
          </p:cNvSpPr>
          <p:nvPr/>
        </p:nvSpPr>
        <p:spPr bwMode="auto">
          <a:xfrm>
            <a:off x="1774825" y="1304925"/>
            <a:ext cx="8497888" cy="2677656"/>
          </a:xfrm>
          <a:prstGeom prst="rect">
            <a:avLst/>
          </a:prstGeom>
          <a:ln>
            <a:noFill/>
          </a:ln>
        </p:spPr>
        <p:style>
          <a:lnRef idx="0">
            <a:scrgbClr r="0" g="0" b="0"/>
          </a:lnRef>
          <a:fillRef idx="1003">
            <a:schemeClr val="lt1"/>
          </a:fillRef>
          <a:effectRef idx="0">
            <a:scrgbClr r="0" g="0" b="0"/>
          </a:effectRef>
          <a:fontRef idx="major"/>
        </p:style>
        <p:txBody>
          <a:bodyPr>
            <a:spAutoFit/>
          </a:bodyPr>
          <a:lstStyle/>
          <a:p>
            <a:pPr algn="just" eaLnBrk="1" hangingPunct="1">
              <a:defRPr/>
            </a:pPr>
            <a:r>
              <a:rPr lang="en-US" sz="2800" b="1" dirty="0">
                <a:solidFill>
                  <a:srgbClr val="7030A0"/>
                </a:solidFill>
              </a:rPr>
              <a:t>Full-service suppliers </a:t>
            </a:r>
          </a:p>
          <a:p>
            <a:pPr algn="just" eaLnBrk="1" hangingPunct="1">
              <a:defRPr/>
            </a:pPr>
            <a:r>
              <a:rPr lang="en-US" sz="2800" dirty="0"/>
              <a:t>offer the entire range of marketing research services, for</a:t>
            </a:r>
            <a:r>
              <a:rPr lang="tr-TR" sz="2800" dirty="0"/>
              <a:t> </a:t>
            </a:r>
            <a:r>
              <a:rPr lang="en-US" sz="2800" dirty="0"/>
              <a:t>example defining a problem, developing a research design, conducting focus</a:t>
            </a:r>
            <a:r>
              <a:rPr lang="tr-TR" sz="2800" dirty="0"/>
              <a:t> </a:t>
            </a:r>
            <a:r>
              <a:rPr lang="en-US" sz="2800" dirty="0"/>
              <a:t>group</a:t>
            </a:r>
            <a:r>
              <a:rPr lang="tr-TR" sz="2800" dirty="0"/>
              <a:t> </a:t>
            </a:r>
            <a:r>
              <a:rPr lang="en-US" sz="2800" dirty="0"/>
              <a:t>interviews, designing questionnaires, sampling, collecting, analyzing and interpreting</a:t>
            </a:r>
            <a:r>
              <a:rPr lang="tr-TR" sz="2800" dirty="0"/>
              <a:t> </a:t>
            </a:r>
            <a:r>
              <a:rPr lang="en-US" sz="2800" dirty="0"/>
              <a:t>data, and presenting reports. </a:t>
            </a:r>
            <a:endParaRPr lang="tr-TR" sz="2800" dirty="0"/>
          </a:p>
        </p:txBody>
      </p:sp>
      <p:sp>
        <p:nvSpPr>
          <p:cNvPr id="86020"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530B33E9-0510-9A42-B461-1CEB5E42AE27}" type="slidenum">
              <a:rPr lang="en-US" altLang="en-US" sz="1400"/>
              <a:pPr>
                <a:spcBef>
                  <a:spcPct val="0"/>
                </a:spcBef>
                <a:buFontTx/>
                <a:buNone/>
              </a:pPr>
              <a:t>9</a:t>
            </a:fld>
            <a:endParaRPr lang="en-US" altLang="en-US" sz="1400"/>
          </a:p>
        </p:txBody>
      </p:sp>
    </p:spTree>
    <p:extLst>
      <p:ext uri="{BB962C8B-B14F-4D97-AF65-F5344CB8AC3E}">
        <p14:creationId xmlns:p14="http://schemas.microsoft.com/office/powerpoint/2010/main" val="129739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3614</Words>
  <Application>Microsoft Macintosh PowerPoint</Application>
  <PresentationFormat>Widescreen</PresentationFormat>
  <Paragraphs>412</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Calibri Light</vt:lpstr>
      <vt:lpstr>ＭＳ Ｐゴシック</vt:lpstr>
      <vt:lpstr>Aharoni</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Factors Influencing Company                                      Marketing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cp:revision>
  <dcterms:created xsi:type="dcterms:W3CDTF">2018-09-21T19:46:36Z</dcterms:created>
  <dcterms:modified xsi:type="dcterms:W3CDTF">2018-09-21T19:50:34Z</dcterms:modified>
</cp:coreProperties>
</file>